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3"/>
  </p:notesMasterIdLst>
  <p:sldIdLst>
    <p:sldId id="329" r:id="rId2"/>
    <p:sldId id="384" r:id="rId3"/>
    <p:sldId id="288" r:id="rId4"/>
    <p:sldId id="388" r:id="rId5"/>
    <p:sldId id="390" r:id="rId6"/>
    <p:sldId id="299" r:id="rId7"/>
    <p:sldId id="300" r:id="rId8"/>
    <p:sldId id="323" r:id="rId9"/>
    <p:sldId id="386" r:id="rId10"/>
    <p:sldId id="387" r:id="rId11"/>
    <p:sldId id="389" r:id="rId12"/>
    <p:sldId id="385" r:id="rId13"/>
    <p:sldId id="324" r:id="rId14"/>
    <p:sldId id="325" r:id="rId15"/>
    <p:sldId id="326" r:id="rId16"/>
    <p:sldId id="327" r:id="rId17"/>
    <p:sldId id="328" r:id="rId18"/>
    <p:sldId id="322" r:id="rId19"/>
    <p:sldId id="301" r:id="rId20"/>
    <p:sldId id="309" r:id="rId21"/>
    <p:sldId id="310" r:id="rId22"/>
    <p:sldId id="311" r:id="rId23"/>
    <p:sldId id="312" r:id="rId24"/>
    <p:sldId id="313" r:id="rId25"/>
    <p:sldId id="314" r:id="rId26"/>
    <p:sldId id="315" r:id="rId27"/>
    <p:sldId id="316" r:id="rId28"/>
    <p:sldId id="318" r:id="rId29"/>
    <p:sldId id="317" r:id="rId30"/>
    <p:sldId id="319" r:id="rId31"/>
    <p:sldId id="320" r:id="rId32"/>
    <p:sldId id="436" r:id="rId33"/>
    <p:sldId id="447" r:id="rId34"/>
    <p:sldId id="438" r:id="rId35"/>
    <p:sldId id="448" r:id="rId36"/>
    <p:sldId id="437" r:id="rId37"/>
    <p:sldId id="439" r:id="rId38"/>
    <p:sldId id="440" r:id="rId39"/>
    <p:sldId id="330" r:id="rId40"/>
    <p:sldId id="260" r:id="rId41"/>
    <p:sldId id="435" r:id="rId42"/>
    <p:sldId id="441" r:id="rId43"/>
    <p:sldId id="434" r:id="rId44"/>
    <p:sldId id="419" r:id="rId45"/>
    <p:sldId id="420" r:id="rId46"/>
    <p:sldId id="421" r:id="rId47"/>
    <p:sldId id="422" r:id="rId48"/>
    <p:sldId id="423" r:id="rId49"/>
    <p:sldId id="424" r:id="rId50"/>
    <p:sldId id="425" r:id="rId51"/>
    <p:sldId id="426" r:id="rId52"/>
    <p:sldId id="444" r:id="rId53"/>
    <p:sldId id="428" r:id="rId54"/>
    <p:sldId id="429" r:id="rId55"/>
    <p:sldId id="430" r:id="rId56"/>
    <p:sldId id="431" r:id="rId57"/>
    <p:sldId id="432" r:id="rId58"/>
    <p:sldId id="445" r:id="rId59"/>
    <p:sldId id="446" r:id="rId60"/>
    <p:sldId id="449" r:id="rId61"/>
    <p:sldId id="336"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Georgia" panose="02040502050405020303" pitchFamily="18" charset="0"/>
      <p:regular r:id="rId68"/>
      <p:bold r:id="rId69"/>
      <p:italic r:id="rId70"/>
      <p:boldItalic r:id="rId71"/>
    </p:embeddedFont>
    <p:embeddedFont>
      <p:font typeface="Lato" panose="020F0502020204030203" pitchFamily="34" charset="0"/>
      <p:regular r:id="rId72"/>
      <p:bold r:id="rId73"/>
      <p:italic r:id="rId74"/>
      <p:boldItalic r:id="rId75"/>
    </p:embeddedFont>
    <p:embeddedFont>
      <p:font typeface="PT sans" panose="020B0503020203020204" pitchFamily="34" charset="0"/>
      <p:regular r:id="rId76"/>
      <p:bold r:id="rId77"/>
      <p:italic r:id="rId78"/>
      <p:boldItalic r:id="rId79"/>
    </p:embeddedFont>
    <p:embeddedFont>
      <p:font typeface="PT sans" panose="020B0503020203020204" pitchFamily="34" charset="0"/>
      <p:regular r:id="rId76"/>
      <p:bold r:id="rId77"/>
      <p:italic r:id="rId78"/>
      <p:boldItalic r:id="rId79"/>
    </p:embeddedFont>
    <p:embeddedFont>
      <p:font typeface="Roboto" panose="02000000000000000000" pitchFamily="2" charset="0"/>
      <p:regular r:id="rId80"/>
      <p:bold r:id="rId81"/>
      <p:italic r:id="rId82"/>
      <p:boldItalic r:id="rId83"/>
    </p:embeddedFont>
    <p:embeddedFont>
      <p:font typeface="Roboto Slab" pitchFamily="2" charset="0"/>
      <p:regular r:id="rId84"/>
      <p:bold r:id="rId85"/>
    </p:embeddedFont>
    <p:embeddedFont>
      <p:font typeface="Segoe UI Semibold" panose="020B0702040204020203" pitchFamily="34" charset="0"/>
      <p:bold r:id="rId86"/>
      <p:boldItalic r:id="rId87"/>
    </p:embeddedFont>
    <p:embeddedFont>
      <p:font typeface="Segoe UI Variable Text Semibold"/>
      <p:bold r:id="rId88"/>
    </p:embeddedFont>
    <p:embeddedFont>
      <p:font typeface="Source Sans Pro" panose="020B05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5C6DF-17D1-4972-BA84-1004B8C10E65}" v="139" dt="2023-09-12T05:08:30.533"/>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p:cViewPr varScale="1">
        <p:scale>
          <a:sx n="91" d="100"/>
          <a:sy n="91" d="100"/>
        </p:scale>
        <p:origin x="6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font" Target="fonts/font26.fntdata"/><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9.fntdata"/><Relationship Id="rId90" Type="http://schemas.openxmlformats.org/officeDocument/2006/relationships/font" Target="fonts/font27.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bf1dbd1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bf1dbd1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14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6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44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77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300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474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1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14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64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21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22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61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48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594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415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66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017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18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380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087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071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17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855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35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84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55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83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06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092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268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8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861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AA539E-FE42-4FAE-8D85-835F68D074A1}" type="datetimeFigureOut">
              <a:rPr lang="en-IN" smtClean="0"/>
              <a:t>14-09-2023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BC758-72A2-42E1-9E0B-76061D65960E}" type="slidenum">
              <a:rPr lang="en-IN" smtClean="0"/>
              <a:t>‹#›</a:t>
            </a:fld>
            <a:endParaRPr lang="en-I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12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5927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024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8604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9" r:id="rId3"/>
    <p:sldLayoutId id="2147483660" r:id="rId4"/>
    <p:sldLayoutId id="2147483662" r:id="rId5"/>
    <p:sldLayoutId id="214748366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E791E3-B211-4E13-97D0-43071620FA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711" y="145073"/>
            <a:ext cx="8752187" cy="4790049"/>
          </a:xfrm>
          <a:prstGeom prst="rect">
            <a:avLst/>
          </a:prstGeom>
        </p:spPr>
      </p:pic>
      <p:sp>
        <p:nvSpPr>
          <p:cNvPr id="2" name="TextBox 1">
            <a:extLst>
              <a:ext uri="{FF2B5EF4-FFF2-40B4-BE49-F238E27FC236}">
                <a16:creationId xmlns:a16="http://schemas.microsoft.com/office/drawing/2014/main" id="{FC72D958-B3F8-0690-857D-463530BFEC87}"/>
              </a:ext>
            </a:extLst>
          </p:cNvPr>
          <p:cNvSpPr txBox="1"/>
          <p:nvPr/>
        </p:nvSpPr>
        <p:spPr>
          <a:xfrm>
            <a:off x="3696251" y="3734973"/>
            <a:ext cx="5173211" cy="738664"/>
          </a:xfrm>
          <a:prstGeom prst="rect">
            <a:avLst/>
          </a:prstGeom>
          <a:noFill/>
        </p:spPr>
        <p:txBody>
          <a:bodyPr wrap="none" rtlCol="0">
            <a:spAutoFit/>
          </a:bodyPr>
          <a:lstStyle/>
          <a:p>
            <a:pPr algn="ctr"/>
            <a:r>
              <a:rPr lang="en-US" sz="2100" b="1" dirty="0" err="1">
                <a:solidFill>
                  <a:srgbClr val="FF0000"/>
                </a:solidFill>
              </a:rPr>
              <a:t>Lally</a:t>
            </a:r>
            <a:r>
              <a:rPr lang="en-US" sz="2100" b="1" dirty="0">
                <a:solidFill>
                  <a:srgbClr val="FF0000"/>
                </a:solidFill>
              </a:rPr>
              <a:t> Building , BMC Chowk, Jalandhar</a:t>
            </a:r>
          </a:p>
          <a:p>
            <a:pPr algn="ctr"/>
            <a:r>
              <a:rPr lang="en-US" sz="2100" b="1" dirty="0">
                <a:solidFill>
                  <a:srgbClr val="FF0000"/>
                </a:solidFill>
              </a:rPr>
              <a:t>94637-02116, 19, 24</a:t>
            </a:r>
            <a:endParaRPr lang="en-GB" sz="2100" b="1" dirty="0">
              <a:solidFill>
                <a:srgbClr val="FF0000"/>
              </a:solidFill>
            </a:endParaRPr>
          </a:p>
        </p:txBody>
      </p:sp>
    </p:spTree>
    <p:extLst>
      <p:ext uri="{BB962C8B-B14F-4D97-AF65-F5344CB8AC3E}">
        <p14:creationId xmlns:p14="http://schemas.microsoft.com/office/powerpoint/2010/main" val="1849605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6570285" y="0"/>
            <a:ext cx="2382799" cy="605928"/>
          </a:xfrm>
          <a:prstGeom prst="rect">
            <a:avLst/>
          </a:prstGeom>
        </p:spPr>
        <p:txBody>
          <a:bodyPr spcFirstLastPara="1" wrap="square" lIns="91425" tIns="91425" rIns="91425" bIns="91425" anchor="b"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424242"/>
                </a:solidFill>
                <a:effectLst/>
                <a:latin typeface="PT Sans" panose="020B0604020202020204" pitchFamily="34" charset="0"/>
              </a:rPr>
              <a:t>Specifications</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2" name="Table 1">
            <a:extLst>
              <a:ext uri="{FF2B5EF4-FFF2-40B4-BE49-F238E27FC236}">
                <a16:creationId xmlns:a16="http://schemas.microsoft.com/office/drawing/2014/main" id="{CA1769AC-FCA3-F67A-258E-06A6F86F2BBD}"/>
              </a:ext>
            </a:extLst>
          </p:cNvPr>
          <p:cNvGraphicFramePr>
            <a:graphicFrameLocks noGrp="1"/>
          </p:cNvGraphicFramePr>
          <p:nvPr/>
        </p:nvGraphicFramePr>
        <p:xfrm>
          <a:off x="692833" y="524766"/>
          <a:ext cx="7985901" cy="4306248"/>
        </p:xfrm>
        <a:graphic>
          <a:graphicData uri="http://schemas.openxmlformats.org/drawingml/2006/table">
            <a:tbl>
              <a:tblPr/>
              <a:tblGrid>
                <a:gridCol w="2661967">
                  <a:extLst>
                    <a:ext uri="{9D8B030D-6E8A-4147-A177-3AD203B41FA5}">
                      <a16:colId xmlns:a16="http://schemas.microsoft.com/office/drawing/2014/main" val="1886499198"/>
                    </a:ext>
                  </a:extLst>
                </a:gridCol>
                <a:gridCol w="3718418">
                  <a:extLst>
                    <a:ext uri="{9D8B030D-6E8A-4147-A177-3AD203B41FA5}">
                      <a16:colId xmlns:a16="http://schemas.microsoft.com/office/drawing/2014/main" val="3040896397"/>
                    </a:ext>
                  </a:extLst>
                </a:gridCol>
                <a:gridCol w="1605516">
                  <a:extLst>
                    <a:ext uri="{9D8B030D-6E8A-4147-A177-3AD203B41FA5}">
                      <a16:colId xmlns:a16="http://schemas.microsoft.com/office/drawing/2014/main" val="4179080094"/>
                    </a:ext>
                  </a:extLst>
                </a:gridCol>
              </a:tblGrid>
              <a:tr h="325816">
                <a:tc>
                  <a:txBody>
                    <a:bodyPr/>
                    <a:lstStyle/>
                    <a:p>
                      <a:r>
                        <a:rPr lang="en-GB" sz="1200" b="1">
                          <a:effectLst/>
                        </a:rPr>
                        <a:t>Other</a:t>
                      </a:r>
                    </a:p>
                  </a:txBody>
                  <a:tcPr marL="40435" marR="40435" marT="20218" marB="20218" anchor="ctr">
                    <a:lnL>
                      <a:noFill/>
                    </a:lnL>
                    <a:lnR>
                      <a:noFill/>
                    </a:lnR>
                    <a:lnT>
                      <a:noFill/>
                    </a:lnT>
                    <a:lnB>
                      <a:noFill/>
                    </a:lnB>
                  </a:tcPr>
                </a:tc>
                <a:tc>
                  <a:txBody>
                    <a:bodyPr/>
                    <a:lstStyle/>
                    <a:p>
                      <a:r>
                        <a:rPr lang="en-US" sz="1200" b="1">
                          <a:effectLst/>
                        </a:rPr>
                        <a:t>Audio localization array; Inertial measurement unit (IMU)</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627637709"/>
                  </a:ext>
                </a:extLst>
              </a:tr>
              <a:tr h="146055">
                <a:tc>
                  <a:txBody>
                    <a:bodyPr/>
                    <a:lstStyle/>
                    <a:p>
                      <a:r>
                        <a:rPr lang="en-GB" sz="1200" b="1">
                          <a:effectLst/>
                        </a:rPr>
                        <a:t>Actuators</a:t>
                      </a:r>
                    </a:p>
                  </a:txBody>
                  <a:tcPr marL="40435" marR="40435" marT="20218" marB="20218" anchor="ctr">
                    <a:lnL>
                      <a:noFill/>
                    </a:lnL>
                    <a:lnR>
                      <a:noFill/>
                    </a:lnR>
                    <a:lnT>
                      <a:noFill/>
                    </a:lnT>
                    <a:lnB>
                      <a:noFill/>
                    </a:lnB>
                  </a:tcPr>
                </a:tc>
                <a:tc>
                  <a:txBody>
                    <a:bodyPr/>
                    <a:lstStyle/>
                    <a:p>
                      <a:endParaRPr lang="en-GB" sz="1200" b="1">
                        <a:effectLst/>
                      </a:endParaRP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2836085039"/>
                  </a:ext>
                </a:extLst>
              </a:tr>
              <a:tr h="235936">
                <a:tc>
                  <a:txBody>
                    <a:bodyPr/>
                    <a:lstStyle/>
                    <a:p>
                      <a:r>
                        <a:rPr lang="en-GB" sz="1200" b="1">
                          <a:effectLst/>
                        </a:rPr>
                        <a:t>Head and face</a:t>
                      </a:r>
                    </a:p>
                  </a:txBody>
                  <a:tcPr marL="40435" marR="40435" marT="20218" marB="20218" anchor="ctr">
                    <a:lnL>
                      <a:noFill/>
                    </a:lnL>
                    <a:lnR>
                      <a:noFill/>
                    </a:lnR>
                    <a:lnT>
                      <a:noFill/>
                    </a:lnT>
                    <a:lnB>
                      <a:noFill/>
                    </a:lnB>
                  </a:tcPr>
                </a:tc>
                <a:tc>
                  <a:txBody>
                    <a:bodyPr/>
                    <a:lstStyle/>
                    <a:p>
                      <a:r>
                        <a:rPr lang="en-US" sz="1200" b="1">
                          <a:effectLst/>
                        </a:rPr>
                        <a:t>Five Dynamixel XM430 servos and 23 Xpert servos.</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1971042977"/>
                  </a:ext>
                </a:extLst>
              </a:tr>
              <a:tr h="146055">
                <a:tc>
                  <a:txBody>
                    <a:bodyPr/>
                    <a:lstStyle/>
                    <a:p>
                      <a:r>
                        <a:rPr lang="en-GB" sz="1200" b="1">
                          <a:effectLst/>
                        </a:rPr>
                        <a:t>Eyes</a:t>
                      </a:r>
                    </a:p>
                  </a:txBody>
                  <a:tcPr marL="40435" marR="40435" marT="20218" marB="20218" anchor="ctr">
                    <a:lnL>
                      <a:noFill/>
                    </a:lnL>
                    <a:lnR>
                      <a:noFill/>
                    </a:lnR>
                    <a:lnT>
                      <a:noFill/>
                    </a:lnT>
                    <a:lnB>
                      <a:noFill/>
                    </a:lnB>
                  </a:tcPr>
                </a:tc>
                <a:tc>
                  <a:txBody>
                    <a:bodyPr/>
                    <a:lstStyle/>
                    <a:p>
                      <a:r>
                        <a:rPr lang="en-GB" sz="1200" b="1">
                          <a:effectLst/>
                        </a:rPr>
                        <a:t>Two Hitec HS-65MG servos</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3391714150"/>
                  </a:ext>
                </a:extLst>
              </a:tr>
              <a:tr h="235936">
                <a:tc>
                  <a:txBody>
                    <a:bodyPr/>
                    <a:lstStyle/>
                    <a:p>
                      <a:r>
                        <a:rPr lang="en-GB" sz="1200" b="1">
                          <a:effectLst/>
                        </a:rPr>
                        <a:t>Neck</a:t>
                      </a:r>
                    </a:p>
                  </a:txBody>
                  <a:tcPr marL="40435" marR="40435" marT="20218" marB="20218" anchor="ctr">
                    <a:lnL>
                      <a:noFill/>
                    </a:lnL>
                    <a:lnR>
                      <a:noFill/>
                    </a:lnR>
                    <a:lnT>
                      <a:noFill/>
                    </a:lnT>
                    <a:lnB>
                      <a:noFill/>
                    </a:lnB>
                  </a:tcPr>
                </a:tc>
                <a:tc>
                  <a:txBody>
                    <a:bodyPr/>
                    <a:lstStyle/>
                    <a:p>
                      <a:r>
                        <a:rPr lang="en-GB" sz="1200" b="1">
                          <a:effectLst/>
                        </a:rPr>
                        <a:t>Three Dynamixel XM430 servos</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2148025208"/>
                  </a:ext>
                </a:extLst>
              </a:tr>
              <a:tr h="595456">
                <a:tc>
                  <a:txBody>
                    <a:bodyPr/>
                    <a:lstStyle/>
                    <a:p>
                      <a:r>
                        <a:rPr lang="en-GB" sz="1200" b="1">
                          <a:effectLst/>
                        </a:rPr>
                        <a:t>Arms and hands</a:t>
                      </a:r>
                    </a:p>
                  </a:txBody>
                  <a:tcPr marL="40435" marR="40435" marT="20218" marB="20218" anchor="ctr">
                    <a:lnL>
                      <a:noFill/>
                    </a:lnL>
                    <a:lnR>
                      <a:noFill/>
                    </a:lnR>
                    <a:lnT>
                      <a:noFill/>
                    </a:lnT>
                    <a:lnB>
                      <a:noFill/>
                    </a:lnB>
                  </a:tcPr>
                </a:tc>
                <a:tc>
                  <a:txBody>
                    <a:bodyPr/>
                    <a:lstStyle/>
                    <a:p>
                      <a:r>
                        <a:rPr lang="en-GB" sz="1200" b="1">
                          <a:effectLst/>
                        </a:rPr>
                        <a:t>Two Dynamixel MX64 servos, one Dynamixel MX106 servo, four Dynamixel XM430 servos, six Xpert servos, and two MKS servos (per arm/hand)</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416082302"/>
                  </a:ext>
                </a:extLst>
              </a:tr>
              <a:tr h="235936">
                <a:tc>
                  <a:txBody>
                    <a:bodyPr/>
                    <a:lstStyle/>
                    <a:p>
                      <a:r>
                        <a:rPr lang="en-GB" sz="1200" b="1">
                          <a:effectLst/>
                        </a:rPr>
                        <a:t>Power</a:t>
                      </a:r>
                    </a:p>
                  </a:txBody>
                  <a:tcPr marL="40435" marR="40435" marT="20218" marB="20218" anchor="ctr">
                    <a:lnL>
                      <a:noFill/>
                    </a:lnL>
                    <a:lnR>
                      <a:noFill/>
                    </a:lnR>
                    <a:lnT>
                      <a:noFill/>
                    </a:lnT>
                    <a:lnB>
                      <a:noFill/>
                    </a:lnB>
                  </a:tcPr>
                </a:tc>
                <a:tc>
                  <a:txBody>
                    <a:bodyPr/>
                    <a:lstStyle/>
                    <a:p>
                      <a:r>
                        <a:rPr lang="en-US" sz="1200" b="1">
                          <a:effectLst/>
                        </a:rPr>
                        <a:t>110/220-V power supply or 24-V lithium-polymer battery</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2156434116"/>
                  </a:ext>
                </a:extLst>
              </a:tr>
              <a:tr h="235936">
                <a:tc>
                  <a:txBody>
                    <a:bodyPr/>
                    <a:lstStyle/>
                    <a:p>
                      <a:r>
                        <a:rPr lang="en-GB" sz="1200" b="1">
                          <a:effectLst/>
                        </a:rPr>
                        <a:t>Computing</a:t>
                      </a:r>
                    </a:p>
                  </a:txBody>
                  <a:tcPr marL="40435" marR="40435" marT="20218" marB="20218" anchor="ctr">
                    <a:lnL>
                      <a:noFill/>
                    </a:lnL>
                    <a:lnR>
                      <a:noFill/>
                    </a:lnR>
                    <a:lnT>
                      <a:noFill/>
                    </a:lnT>
                    <a:lnB>
                      <a:noFill/>
                    </a:lnB>
                  </a:tcPr>
                </a:tc>
                <a:tc>
                  <a:txBody>
                    <a:bodyPr/>
                    <a:lstStyle/>
                    <a:p>
                      <a:r>
                        <a:rPr lang="en-US" sz="1200" b="1">
                          <a:effectLst/>
                        </a:rPr>
                        <a:t>3 GHz Intel i7 with 32 GB RAM, integrated GPU</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684526592"/>
                  </a:ext>
                </a:extLst>
              </a:tr>
              <a:tr h="235936">
                <a:tc>
                  <a:txBody>
                    <a:bodyPr/>
                    <a:lstStyle/>
                    <a:p>
                      <a:r>
                        <a:rPr lang="en-GB" sz="1200" b="1">
                          <a:effectLst/>
                        </a:rPr>
                        <a:t>Software</a:t>
                      </a:r>
                    </a:p>
                  </a:txBody>
                  <a:tcPr marL="40435" marR="40435" marT="20218" marB="20218" anchor="ctr">
                    <a:lnL>
                      <a:noFill/>
                    </a:lnL>
                    <a:lnR>
                      <a:noFill/>
                    </a:lnR>
                    <a:lnT>
                      <a:noFill/>
                    </a:lnT>
                    <a:lnB>
                      <a:noFill/>
                    </a:lnB>
                  </a:tcPr>
                </a:tc>
                <a:tc>
                  <a:txBody>
                    <a:bodyPr/>
                    <a:lstStyle/>
                    <a:p>
                      <a:r>
                        <a:rPr lang="en-GB" sz="1200" b="1">
                          <a:effectLst/>
                        </a:rPr>
                        <a:t>Ubuntu Linux OS, Ethernet, Wi-Fi</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3146338679"/>
                  </a:ext>
                </a:extLst>
              </a:tr>
              <a:tr h="415695">
                <a:tc>
                  <a:txBody>
                    <a:bodyPr/>
                    <a:lstStyle/>
                    <a:p>
                      <a:r>
                        <a:rPr lang="en-GB" sz="1200" b="1">
                          <a:effectLst/>
                        </a:rPr>
                        <a:t>Degrees Of Freedom (Dof)</a:t>
                      </a:r>
                    </a:p>
                  </a:txBody>
                  <a:tcPr marL="40435" marR="40435" marT="20218" marB="20218" anchor="ctr">
                    <a:lnL>
                      <a:noFill/>
                    </a:lnL>
                    <a:lnR>
                      <a:noFill/>
                    </a:lnR>
                    <a:lnT>
                      <a:noFill/>
                    </a:lnT>
                    <a:lnB>
                      <a:noFill/>
                    </a:lnB>
                  </a:tcPr>
                </a:tc>
                <a:tc>
                  <a:txBody>
                    <a:bodyPr/>
                    <a:lstStyle/>
                    <a:p>
                      <a:r>
                        <a:rPr lang="en-US" sz="1200" b="1">
                          <a:effectLst/>
                        </a:rPr>
                        <a:t>83 (Head and neck: 36 DoF; Arm and hand: 15 DoF x 2; Torso: 3 DoF; Mobile base: 14 DoF)</a:t>
                      </a:r>
                    </a:p>
                  </a:txBody>
                  <a:tcPr marL="40435" marR="16848" marT="29484" marB="29484" anchor="ctr">
                    <a:lnL>
                      <a:noFill/>
                    </a:lnL>
                    <a:lnR>
                      <a:noFill/>
                    </a:lnR>
                    <a:lnT>
                      <a:noFill/>
                    </a:lnT>
                    <a:lnB>
                      <a:noFill/>
                    </a:lnB>
                  </a:tcPr>
                </a:tc>
                <a:tc>
                  <a:txBody>
                    <a:bodyPr/>
                    <a:lstStyle/>
                    <a:p>
                      <a:endParaRPr lang="en-GB" sz="600">
                        <a:effectLst/>
                      </a:endParaRPr>
                    </a:p>
                  </a:txBody>
                  <a:tcPr marL="40435" marR="16848" marT="29484" marB="29484" anchor="ctr">
                    <a:lnL>
                      <a:noFill/>
                    </a:lnL>
                    <a:lnR>
                      <a:noFill/>
                    </a:lnR>
                    <a:lnT>
                      <a:noFill/>
                    </a:lnT>
                    <a:lnB>
                      <a:noFill/>
                    </a:lnB>
                  </a:tcPr>
                </a:tc>
                <a:extLst>
                  <a:ext uri="{0D108BD9-81ED-4DB2-BD59-A6C34878D82A}">
                    <a16:rowId xmlns:a16="http://schemas.microsoft.com/office/drawing/2014/main" val="1574544430"/>
                  </a:ext>
                </a:extLst>
              </a:tr>
              <a:tr h="595456">
                <a:tc>
                  <a:txBody>
                    <a:bodyPr/>
                    <a:lstStyle/>
                    <a:p>
                      <a:r>
                        <a:rPr lang="en-GB" sz="1200" b="1">
                          <a:effectLst/>
                        </a:rPr>
                        <a:t>Materials</a:t>
                      </a:r>
                    </a:p>
                  </a:txBody>
                  <a:tcPr marL="40435" marR="40435" marT="20218" marB="20218" anchor="ctr">
                    <a:lnL>
                      <a:noFill/>
                    </a:lnL>
                    <a:lnR>
                      <a:noFill/>
                    </a:lnR>
                    <a:lnT>
                      <a:noFill/>
                    </a:lnT>
                    <a:lnB>
                      <a:noFill/>
                    </a:lnB>
                  </a:tcPr>
                </a:tc>
                <a:tc>
                  <a:txBody>
                    <a:bodyPr/>
                    <a:lstStyle/>
                    <a:p>
                      <a:r>
                        <a:rPr lang="en-GB" sz="1200" b="1" dirty="0" err="1">
                          <a:effectLst/>
                        </a:rPr>
                        <a:t>Frubber</a:t>
                      </a:r>
                      <a:r>
                        <a:rPr lang="en-GB" sz="1200" b="1" dirty="0">
                          <a:effectLst/>
                        </a:rPr>
                        <a:t> (actuated skin), carbon </a:t>
                      </a:r>
                      <a:r>
                        <a:rPr lang="en-GB" sz="1200" b="1" dirty="0" err="1">
                          <a:effectLst/>
                        </a:rPr>
                        <a:t>fiber</a:t>
                      </a:r>
                      <a:r>
                        <a:rPr lang="en-GB" sz="1200" b="1" dirty="0">
                          <a:effectLst/>
                        </a:rPr>
                        <a:t>, CNC </a:t>
                      </a:r>
                      <a:r>
                        <a:rPr lang="en-GB" sz="1200" b="1" dirty="0" err="1">
                          <a:effectLst/>
                        </a:rPr>
                        <a:t>aluminum</a:t>
                      </a:r>
                      <a:r>
                        <a:rPr lang="en-GB" sz="1200" b="1" dirty="0">
                          <a:effectLst/>
                        </a:rPr>
                        <a:t>, steel, Spectra </a:t>
                      </a:r>
                      <a:r>
                        <a:rPr lang="en-GB" sz="1200" b="1" dirty="0" err="1">
                          <a:effectLst/>
                        </a:rPr>
                        <a:t>fiber</a:t>
                      </a:r>
                      <a:r>
                        <a:rPr lang="en-GB" sz="1200" b="1" dirty="0">
                          <a:effectLst/>
                        </a:rPr>
                        <a:t>, Delrin thermoplastic, acrylic, polycarbonate, 3D-printed parts, and other mixed media.</a:t>
                      </a:r>
                    </a:p>
                  </a:txBody>
                  <a:tcPr marL="40435" marR="16848" marT="29484" marB="29484" anchor="ctr">
                    <a:lnL>
                      <a:noFill/>
                    </a:lnL>
                    <a:lnR>
                      <a:noFill/>
                    </a:lnR>
                    <a:lnT>
                      <a:noFill/>
                    </a:lnT>
                    <a:lnB>
                      <a:noFill/>
                    </a:lnB>
                  </a:tcPr>
                </a:tc>
                <a:tc>
                  <a:txBody>
                    <a:bodyPr/>
                    <a:lstStyle/>
                    <a:p>
                      <a:endParaRPr lang="en-GB" sz="600" dirty="0"/>
                    </a:p>
                  </a:txBody>
                  <a:tcPr marL="40435" marR="40435" marT="20218" marB="20218">
                    <a:lnL>
                      <a:noFill/>
                    </a:lnL>
                    <a:lnT>
                      <a:noFill/>
                    </a:lnT>
                  </a:tcPr>
                </a:tc>
                <a:extLst>
                  <a:ext uri="{0D108BD9-81ED-4DB2-BD59-A6C34878D82A}">
                    <a16:rowId xmlns:a16="http://schemas.microsoft.com/office/drawing/2014/main" val="2781122017"/>
                  </a:ext>
                </a:extLst>
              </a:tr>
            </a:tbl>
          </a:graphicData>
        </a:graphic>
      </p:graphicFrame>
    </p:spTree>
    <p:extLst>
      <p:ext uri="{BB962C8B-B14F-4D97-AF65-F5344CB8AC3E}">
        <p14:creationId xmlns:p14="http://schemas.microsoft.com/office/powerpoint/2010/main" val="127491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122" name="Picture 2" descr="Meet Rashmi, the First Hindi-Speaking Humanoid Robot I The Quint - YouTube">
            <a:extLst>
              <a:ext uri="{FF2B5EF4-FFF2-40B4-BE49-F238E27FC236}">
                <a16:creationId xmlns:a16="http://schemas.microsoft.com/office/drawing/2014/main" id="{64FA4CBC-B3B2-ABA7-900C-04EF75638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497" y="75758"/>
            <a:ext cx="6556743" cy="36881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64FCEE-3FDA-320F-89ED-155832A89F37}"/>
              </a:ext>
            </a:extLst>
          </p:cNvPr>
          <p:cNvSpPr txBox="1"/>
          <p:nvPr/>
        </p:nvSpPr>
        <p:spPr>
          <a:xfrm>
            <a:off x="492640" y="3880884"/>
            <a:ext cx="8378456" cy="954107"/>
          </a:xfrm>
          <a:prstGeom prst="rect">
            <a:avLst/>
          </a:prstGeom>
          <a:noFill/>
        </p:spPr>
        <p:txBody>
          <a:bodyPr wrap="square">
            <a:spAutoFit/>
          </a:bodyPr>
          <a:lstStyle/>
          <a:p>
            <a:pPr algn="just"/>
            <a:r>
              <a:rPr lang="en-US" i="0" dirty="0">
                <a:solidFill>
                  <a:schemeClr val="tx2">
                    <a:lumMod val="10000"/>
                  </a:schemeClr>
                </a:solidFill>
                <a:effectLst/>
                <a:latin typeface="Segoe UI Semibold" panose="020B0702040204020203" pitchFamily="34" charset="0"/>
                <a:cs typeface="Segoe UI Semibold" panose="020B0702040204020203" pitchFamily="34" charset="0"/>
              </a:rPr>
              <a:t>Rashmi was developed by Ranjit Srivastava, a Ranchi-based software engineer, as an Indian version of Sophia, the first humanoid robot.</a:t>
            </a:r>
            <a:r>
              <a:rPr lang="en-US" i="0" dirty="0">
                <a:solidFill>
                  <a:srgbClr val="202122"/>
                </a:solidFill>
                <a:effectLst/>
                <a:latin typeface="Segoe UI Semibold" panose="020B0702040204020203" pitchFamily="34" charset="0"/>
                <a:cs typeface="Segoe UI Semibold" panose="020B0702040204020203" pitchFamily="34" charset="0"/>
              </a:rPr>
              <a:t> This robot was launched on 1 August 2018, 2 years after the start of its development. Its development started as a hobby when Shrivastava's son challenged him after seeing a movie about robots. Ranjit worked alone, without a technical team or research lab.</a:t>
            </a:r>
            <a:endParaRPr lang="en-GB"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0879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3314" name="Picture 2" descr="Examples of AI">
            <a:extLst>
              <a:ext uri="{FF2B5EF4-FFF2-40B4-BE49-F238E27FC236}">
                <a16:creationId xmlns:a16="http://schemas.microsoft.com/office/drawing/2014/main" id="{29DFC049-4291-3586-4807-250A5A9FD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1417"/>
            <a:ext cx="3193997" cy="177641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Examples of AI">
            <a:extLst>
              <a:ext uri="{FF2B5EF4-FFF2-40B4-BE49-F238E27FC236}">
                <a16:creationId xmlns:a16="http://schemas.microsoft.com/office/drawing/2014/main" id="{558A438F-F25D-6AB8-F7D0-909E42545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246" y="769644"/>
            <a:ext cx="3247881" cy="177641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Examples of AI">
            <a:extLst>
              <a:ext uri="{FF2B5EF4-FFF2-40B4-BE49-F238E27FC236}">
                <a16:creationId xmlns:a16="http://schemas.microsoft.com/office/drawing/2014/main" id="{648CFE58-650C-6967-4725-0AC584DED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127" y="795338"/>
            <a:ext cx="2610322" cy="1647801"/>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Examples of AI">
            <a:extLst>
              <a:ext uri="{FF2B5EF4-FFF2-40B4-BE49-F238E27FC236}">
                <a16:creationId xmlns:a16="http://schemas.microsoft.com/office/drawing/2014/main" id="{4DB27B98-6F5D-C087-058E-15B05AACE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85452"/>
            <a:ext cx="3099345" cy="2000397"/>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Examples of AI">
            <a:extLst>
              <a:ext uri="{FF2B5EF4-FFF2-40B4-BE49-F238E27FC236}">
                <a16:creationId xmlns:a16="http://schemas.microsoft.com/office/drawing/2014/main" id="{413F7F44-CD2D-3F5C-51DB-EBD100C07E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6419" y="2571750"/>
            <a:ext cx="2846665" cy="1776412"/>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Examples of AI">
            <a:extLst>
              <a:ext uri="{FF2B5EF4-FFF2-40B4-BE49-F238E27FC236}">
                <a16:creationId xmlns:a16="http://schemas.microsoft.com/office/drawing/2014/main" id="{2066D52E-24A1-6239-9942-A1EEE94566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890" y="2597444"/>
            <a:ext cx="2786057" cy="177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3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4340" name="Picture 4" descr="Examples of AI">
            <a:extLst>
              <a:ext uri="{FF2B5EF4-FFF2-40B4-BE49-F238E27FC236}">
                <a16:creationId xmlns:a16="http://schemas.microsoft.com/office/drawing/2014/main" id="{59AF4C5F-3A72-362A-46AE-AB2C445AF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21" y="871538"/>
            <a:ext cx="3052762" cy="170021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Examples of AI">
            <a:extLst>
              <a:ext uri="{FF2B5EF4-FFF2-40B4-BE49-F238E27FC236}">
                <a16:creationId xmlns:a16="http://schemas.microsoft.com/office/drawing/2014/main" id="{2EA24786-CFC5-C9C6-5110-87E66C43D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965" y="1196340"/>
            <a:ext cx="2541035" cy="305071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Examples of AI">
            <a:extLst>
              <a:ext uri="{FF2B5EF4-FFF2-40B4-BE49-F238E27FC236}">
                <a16:creationId xmlns:a16="http://schemas.microsoft.com/office/drawing/2014/main" id="{15A01AEA-676A-361D-2406-51D857E62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04" y="2685497"/>
            <a:ext cx="3370198" cy="219839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Examples of AI">
            <a:extLst>
              <a:ext uri="{FF2B5EF4-FFF2-40B4-BE49-F238E27FC236}">
                <a16:creationId xmlns:a16="http://schemas.microsoft.com/office/drawing/2014/main" id="{A6D1A9CB-1D8C-A9F0-5832-315581E68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2602" y="2586147"/>
            <a:ext cx="3120363" cy="2029989"/>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Examples of AI">
            <a:extLst>
              <a:ext uri="{FF2B5EF4-FFF2-40B4-BE49-F238E27FC236}">
                <a16:creationId xmlns:a16="http://schemas.microsoft.com/office/drawing/2014/main" id="{0B21596D-7E0B-5C42-A9EF-12498A37D7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3183" y="791526"/>
            <a:ext cx="3370199" cy="192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40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460550" y="301764"/>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5362" name="Picture 2" descr="Examples of AI">
            <a:extLst>
              <a:ext uri="{FF2B5EF4-FFF2-40B4-BE49-F238E27FC236}">
                <a16:creationId xmlns:a16="http://schemas.microsoft.com/office/drawing/2014/main" id="{725BBAE2-3F29-FF98-0DAE-205DB2A41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665042"/>
            <a:ext cx="4044123" cy="224005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xamples of AI">
            <a:extLst>
              <a:ext uri="{FF2B5EF4-FFF2-40B4-BE49-F238E27FC236}">
                <a16:creationId xmlns:a16="http://schemas.microsoft.com/office/drawing/2014/main" id="{C7E458AD-5165-435A-0797-064D75333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51" t="10144" r="12611" b="10375"/>
          <a:stretch/>
        </p:blipFill>
        <p:spPr bwMode="auto">
          <a:xfrm>
            <a:off x="4835371" y="709040"/>
            <a:ext cx="3131821"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Examples of AI">
            <a:extLst>
              <a:ext uri="{FF2B5EF4-FFF2-40B4-BE49-F238E27FC236}">
                <a16:creationId xmlns:a16="http://schemas.microsoft.com/office/drawing/2014/main" id="{B2BAD5B5-B2F2-AB96-ABC2-CF50582BE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240" y="2727134"/>
            <a:ext cx="3621759" cy="242915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Examples of AI">
            <a:extLst>
              <a:ext uri="{FF2B5EF4-FFF2-40B4-BE49-F238E27FC236}">
                <a16:creationId xmlns:a16="http://schemas.microsoft.com/office/drawing/2014/main" id="{35605768-B806-755C-98DB-0B099EF9C5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26" t="10752" r="8709" b="12564"/>
          <a:stretch/>
        </p:blipFill>
        <p:spPr bwMode="auto">
          <a:xfrm>
            <a:off x="4835371" y="2727134"/>
            <a:ext cx="3131821" cy="231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3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6386" name="Picture 2" descr="Examples of AI">
            <a:extLst>
              <a:ext uri="{FF2B5EF4-FFF2-40B4-BE49-F238E27FC236}">
                <a16:creationId xmlns:a16="http://schemas.microsoft.com/office/drawing/2014/main" id="{E8157C88-6BF6-5B0A-FDDA-755D95E0C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125" y="638156"/>
            <a:ext cx="5825865" cy="258147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Examples of AI">
            <a:extLst>
              <a:ext uri="{FF2B5EF4-FFF2-40B4-BE49-F238E27FC236}">
                <a16:creationId xmlns:a16="http://schemas.microsoft.com/office/drawing/2014/main" id="{84061C67-408E-9336-DB77-D31C7A310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82" y="2936363"/>
            <a:ext cx="4267200" cy="228605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Examples of AI">
            <a:extLst>
              <a:ext uri="{FF2B5EF4-FFF2-40B4-BE49-F238E27FC236}">
                <a16:creationId xmlns:a16="http://schemas.microsoft.com/office/drawing/2014/main" id="{D12CD553-69E0-BF57-EC01-8CDAC63AA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5282" y="2936363"/>
            <a:ext cx="4267200" cy="220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0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7412" name="Picture 4" descr="Examples of AI">
            <a:extLst>
              <a:ext uri="{FF2B5EF4-FFF2-40B4-BE49-F238E27FC236}">
                <a16:creationId xmlns:a16="http://schemas.microsoft.com/office/drawing/2014/main" id="{36B91550-EFA8-BC63-EB49-8C899A58C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09" y="600075"/>
            <a:ext cx="75342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24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8434" name="Picture 2" descr="Examples of AI">
            <a:extLst>
              <a:ext uri="{FF2B5EF4-FFF2-40B4-BE49-F238E27FC236}">
                <a16:creationId xmlns:a16="http://schemas.microsoft.com/office/drawing/2014/main" id="{81EBAD5A-E78F-0F38-7B21-03C45193C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055" y="792458"/>
            <a:ext cx="63341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87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571490" y="1162556"/>
            <a:ext cx="7618247" cy="3725700"/>
          </a:xfrm>
          <a:prstGeom prst="rect">
            <a:avLst/>
          </a:prstGeom>
        </p:spPr>
        <p:txBody>
          <a:bodyPr spcFirstLastPara="1" wrap="square" lIns="91425" tIns="91425" rIns="91425" bIns="91425" anchor="t" anchorCtr="0">
            <a:noAutofit/>
          </a:bodyPr>
          <a:lstStyle/>
          <a:p>
            <a:r>
              <a:rPr lang="en-US" b="0" i="0" dirty="0">
                <a:solidFill>
                  <a:srgbClr val="222222"/>
                </a:solidFill>
                <a:effectLst/>
                <a:latin typeface="Source Sans Pro" panose="020B0503030403020204" pitchFamily="34" charset="0"/>
              </a:rPr>
              <a:t>It helps you reduce the amount of time needed to perform specific tasks.</a:t>
            </a:r>
          </a:p>
          <a:p>
            <a:r>
              <a:rPr lang="en-US" b="0" i="0" dirty="0">
                <a:solidFill>
                  <a:srgbClr val="222222"/>
                </a:solidFill>
                <a:effectLst/>
                <a:latin typeface="Source Sans Pro" panose="020B0503030403020204" pitchFamily="34" charset="0"/>
              </a:rPr>
              <a:t>Making it easier for humans to interact with machines.</a:t>
            </a:r>
          </a:p>
          <a:p>
            <a:r>
              <a:rPr lang="en-US" b="0" i="0" dirty="0">
                <a:solidFill>
                  <a:srgbClr val="222222"/>
                </a:solidFill>
                <a:effectLst/>
                <a:latin typeface="Source Sans Pro" panose="020B0503030403020204" pitchFamily="34" charset="0"/>
              </a:rPr>
              <a:t>Facilitating human-computer interaction in a way that is more natural and efficient.</a:t>
            </a:r>
          </a:p>
          <a:p>
            <a:r>
              <a:rPr lang="en-US" b="0" i="0" dirty="0">
                <a:solidFill>
                  <a:srgbClr val="222222"/>
                </a:solidFill>
                <a:effectLst/>
                <a:latin typeface="Source Sans Pro" panose="020B0503030403020204" pitchFamily="34" charset="0"/>
              </a:rPr>
              <a:t>Improving the accuracy and speed of medical diagnoses.</a:t>
            </a:r>
          </a:p>
          <a:p>
            <a:r>
              <a:rPr lang="en-US" b="0" i="0" dirty="0">
                <a:solidFill>
                  <a:srgbClr val="222222"/>
                </a:solidFill>
                <a:effectLst/>
                <a:latin typeface="Source Sans Pro" panose="020B0503030403020204" pitchFamily="34" charset="0"/>
              </a:rPr>
              <a:t>Helping people learn new information more quickly.</a:t>
            </a:r>
          </a:p>
          <a:p>
            <a:r>
              <a:rPr lang="en-US" b="0" i="0" dirty="0">
                <a:solidFill>
                  <a:srgbClr val="222222"/>
                </a:solidFill>
                <a:effectLst/>
                <a:latin typeface="Source Sans Pro" panose="020B0503030403020204" pitchFamily="34" charset="0"/>
              </a:rPr>
              <a:t>Enhancing communication between humans and machines.</a:t>
            </a:r>
          </a:p>
          <a:p>
            <a:pPr marL="0" lvl="0" indent="0" algn="l" rtl="0">
              <a:spcBef>
                <a:spcPts val="600"/>
              </a:spcBef>
              <a:spcAft>
                <a:spcPts val="0"/>
              </a:spcAft>
              <a:buNone/>
            </a:pPr>
            <a:endParaRPr dirty="0"/>
          </a:p>
        </p:txBody>
      </p:sp>
      <p:sp>
        <p:nvSpPr>
          <p:cNvPr id="133" name="Google Shape;133;p19"/>
          <p:cNvSpPr txBox="1">
            <a:spLocks noGrp="1"/>
          </p:cNvSpPr>
          <p:nvPr>
            <p:ph type="title"/>
          </p:nvPr>
        </p:nvSpPr>
        <p:spPr>
          <a:xfrm>
            <a:off x="954263" y="627098"/>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Goals of Artificial Intelligence </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690571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4" name="Oval 23">
            <a:extLst>
              <a:ext uri="{FF2B5EF4-FFF2-40B4-BE49-F238E27FC236}">
                <a16:creationId xmlns:a16="http://schemas.microsoft.com/office/drawing/2014/main" id="{28B264F9-2B48-01E3-3B4F-451EC34291AF}"/>
              </a:ext>
            </a:extLst>
          </p:cNvPr>
          <p:cNvSpPr/>
          <p:nvPr/>
        </p:nvSpPr>
        <p:spPr>
          <a:xfrm>
            <a:off x="4084271" y="808569"/>
            <a:ext cx="1001218" cy="9209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Google Shape;104;p16"/>
          <p:cNvSpPr txBox="1">
            <a:spLocks noGrp="1"/>
          </p:cNvSpPr>
          <p:nvPr>
            <p:ph type="body" idx="1"/>
          </p:nvPr>
        </p:nvSpPr>
        <p:spPr>
          <a:xfrm>
            <a:off x="1149372" y="315550"/>
            <a:ext cx="6879621" cy="819900"/>
          </a:xfrm>
          <a:prstGeom prst="rect">
            <a:avLst/>
          </a:prstGeom>
        </p:spPr>
        <p:txBody>
          <a:bodyPr spcFirstLastPara="1" wrap="square" lIns="91425" tIns="91425" rIns="91425" bIns="91425" anchor="t" anchorCtr="0">
            <a:noAutofit/>
          </a:bodyPr>
          <a:lstStyle/>
          <a:p>
            <a:pPr marL="0" indent="0">
              <a:buNone/>
            </a:pPr>
            <a:r>
              <a:rPr lang="en-IN" b="1" i="0" dirty="0">
                <a:solidFill>
                  <a:schemeClr val="accent1"/>
                </a:solidFill>
                <a:effectLst/>
                <a:latin typeface="Roboto" panose="02000000000000000000" pitchFamily="2" charset="0"/>
                <a:ea typeface="Roboto" panose="02000000000000000000" pitchFamily="2" charset="0"/>
              </a:rPr>
              <a:t> Tools for Machine Learning</a:t>
            </a:r>
          </a:p>
          <a:p>
            <a:pPr marL="0" indent="0">
              <a:buNone/>
            </a:pPr>
            <a:r>
              <a:rPr lang="en-IN" b="1" i="0" dirty="0">
                <a:solidFill>
                  <a:schemeClr val="accent1"/>
                </a:solidFill>
                <a:effectLst/>
                <a:latin typeface="Roboto" panose="02000000000000000000" pitchFamily="2" charset="0"/>
                <a:ea typeface="Roboto" panose="02000000000000000000" pitchFamily="2" charset="0"/>
              </a:rPr>
              <a:t>&amp; Artificial Intelligence</a:t>
            </a:r>
          </a:p>
          <a:p>
            <a:pPr marL="0" lvl="0" indent="0" algn="ctr" rtl="0">
              <a:spcBef>
                <a:spcPts val="600"/>
              </a:spcBef>
              <a:spcAft>
                <a:spcPts val="0"/>
              </a:spcAft>
              <a:buNone/>
            </a:pPr>
            <a:endParaRPr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dirty="0"/>
          </a:p>
        </p:txBody>
      </p:sp>
      <p:pic>
        <p:nvPicPr>
          <p:cNvPr id="2" name="Picture 14" descr="Best Python Libraries for Machine Learning and Deep Learning | by Claire D.  Costa | Towards Data Science">
            <a:extLst>
              <a:ext uri="{FF2B5EF4-FFF2-40B4-BE49-F238E27FC236}">
                <a16:creationId xmlns:a16="http://schemas.microsoft.com/office/drawing/2014/main" id="{123CDCC2-DFB4-C446-4BEA-AFC4D2E3F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45" y="1135451"/>
            <a:ext cx="6976646" cy="400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5E192-CC2D-5549-5C7D-9BEE264B105A}"/>
              </a:ext>
            </a:extLst>
          </p:cNvPr>
          <p:cNvPicPr>
            <a:picLocks noChangeAspect="1"/>
          </p:cNvPicPr>
          <p:nvPr/>
        </p:nvPicPr>
        <p:blipFill>
          <a:blip r:embed="rId2"/>
          <a:srcRect/>
          <a:stretch/>
        </p:blipFill>
        <p:spPr>
          <a:xfrm>
            <a:off x="496957" y="276809"/>
            <a:ext cx="8010939" cy="4503913"/>
          </a:xfrm>
          <a:prstGeom prst="rect">
            <a:avLst/>
          </a:prstGeom>
        </p:spPr>
      </p:pic>
    </p:spTree>
    <p:extLst>
      <p:ext uri="{BB962C8B-B14F-4D97-AF65-F5344CB8AC3E}">
        <p14:creationId xmlns:p14="http://schemas.microsoft.com/office/powerpoint/2010/main" val="147284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285080" y="1134136"/>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 Image recognition</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Image recognition is a well-known and widespread example of machine learning in the real world. It can identify an object as a digital image, based on the intensity of the pixels in black and white images or </a:t>
            </a:r>
            <a:r>
              <a:rPr lang="en-US" sz="1400" b="1" dirty="0" err="1">
                <a:solidFill>
                  <a:schemeClr val="tx1"/>
                </a:solidFill>
                <a:latin typeface="Roboto" panose="02000000000000000000" pitchFamily="2" charset="0"/>
                <a:ea typeface="Roboto" panose="02000000000000000000" pitchFamily="2" charset="0"/>
              </a:rPr>
              <a:t>colour</a:t>
            </a:r>
            <a:r>
              <a:rPr lang="en-US" sz="1400" b="1" dirty="0">
                <a:solidFill>
                  <a:schemeClr val="tx1"/>
                </a:solidFill>
                <a:latin typeface="Roboto" panose="02000000000000000000" pitchFamily="2" charset="0"/>
                <a:ea typeface="Roboto" panose="02000000000000000000" pitchFamily="2" charset="0"/>
              </a:rPr>
              <a:t> images.</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 Real-world examples of image recognition:</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Label an x-ray as cancerous or not</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Assign a name to a photographed face (aka “tagging” on social media)</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Recognize handwriting by segmenting a single letter into smaller images</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Machine learning is also frequently used for facial recognition </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within an image. Using a database of people, the system can </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identify commonalities and match them to faces. This is often used in law enforcement.</a:t>
            </a: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5" name="Picture 4">
            <a:extLst>
              <a:ext uri="{FF2B5EF4-FFF2-40B4-BE49-F238E27FC236}">
                <a16:creationId xmlns:a16="http://schemas.microsoft.com/office/drawing/2014/main" id="{CCEAB342-9B88-8FA7-3DBF-81E49F0C69E5}"/>
              </a:ext>
            </a:extLst>
          </p:cNvPr>
          <p:cNvPicPr>
            <a:picLocks noChangeAspect="1"/>
          </p:cNvPicPr>
          <p:nvPr/>
        </p:nvPicPr>
        <p:blipFill>
          <a:blip r:embed="rId3"/>
          <a:stretch>
            <a:fillRect/>
          </a:stretch>
        </p:blipFill>
        <p:spPr>
          <a:xfrm>
            <a:off x="6315205" y="2038659"/>
            <a:ext cx="2807271" cy="1521384"/>
          </a:xfrm>
          <a:prstGeom prst="rect">
            <a:avLst/>
          </a:prstGeom>
        </p:spPr>
      </p:pic>
    </p:spTree>
    <p:extLst>
      <p:ext uri="{BB962C8B-B14F-4D97-AF65-F5344CB8AC3E}">
        <p14:creationId xmlns:p14="http://schemas.microsoft.com/office/powerpoint/2010/main" val="1186759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285080" y="768312"/>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2. Speech recognition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Machine learning can translate speech into text. Certain software applications can convert live voice and recorded speech into a text file. The speech can be segmented by intensities on time-frequency bands as well.</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Real-world examples of speech recognition: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Voice search</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Voice dialing</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Appliance control</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Some of the most common uses of speech recognition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 software are devices like Google Home or Amazon Alexa.</a:t>
            </a:r>
          </a:p>
          <a:p>
            <a:pPr marL="0" lvl="0" indent="0" algn="just" rtl="0">
              <a:spcBef>
                <a:spcPts val="600"/>
              </a:spcBef>
              <a:spcAft>
                <a:spcPts val="0"/>
              </a:spcAft>
              <a:buNone/>
            </a:pPr>
            <a:endParaRPr lang="en-US" sz="1600" b="1" dirty="0">
              <a:solidFill>
                <a:schemeClr val="tx1"/>
              </a:solidFill>
              <a:latin typeface="Roboto" panose="02000000000000000000" pitchFamily="2" charset="0"/>
              <a:ea typeface="Roboto" panose="02000000000000000000" pitchFamily="2" charset="0"/>
            </a:endParaRP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Person : Alexa main </a:t>
            </a:r>
            <a:r>
              <a:rPr lang="en-US" sz="1600" b="1" dirty="0" err="1">
                <a:solidFill>
                  <a:schemeClr val="tx1"/>
                </a:solidFill>
                <a:latin typeface="Roboto" panose="02000000000000000000" pitchFamily="2" charset="0"/>
                <a:ea typeface="Roboto" panose="02000000000000000000" pitchFamily="2" charset="0"/>
              </a:rPr>
              <a:t>theek</a:t>
            </a:r>
            <a:r>
              <a:rPr lang="en-US" sz="1600" b="1" dirty="0">
                <a:solidFill>
                  <a:schemeClr val="tx1"/>
                </a:solidFill>
                <a:latin typeface="Roboto" panose="02000000000000000000" pitchFamily="2" charset="0"/>
                <a:ea typeface="Roboto" panose="02000000000000000000" pitchFamily="2" charset="0"/>
              </a:rPr>
              <a:t> </a:t>
            </a:r>
            <a:r>
              <a:rPr lang="en-US" sz="1600" b="1" dirty="0" err="1">
                <a:solidFill>
                  <a:schemeClr val="tx1"/>
                </a:solidFill>
                <a:latin typeface="Roboto" panose="02000000000000000000" pitchFamily="2" charset="0"/>
                <a:ea typeface="Roboto" panose="02000000000000000000" pitchFamily="2" charset="0"/>
              </a:rPr>
              <a:t>nahi</a:t>
            </a:r>
            <a:r>
              <a:rPr lang="en-US" sz="1600" b="1" dirty="0">
                <a:solidFill>
                  <a:schemeClr val="tx1"/>
                </a:solidFill>
                <a:latin typeface="Roboto" panose="02000000000000000000" pitchFamily="2" charset="0"/>
                <a:ea typeface="Roboto" panose="02000000000000000000" pitchFamily="2" charset="0"/>
              </a:rPr>
              <a:t> </a:t>
            </a:r>
            <a:r>
              <a:rPr lang="en-US" sz="1600" b="1" dirty="0" err="1">
                <a:solidFill>
                  <a:schemeClr val="tx1"/>
                </a:solidFill>
                <a:latin typeface="Roboto" panose="02000000000000000000" pitchFamily="2" charset="0"/>
                <a:ea typeface="Roboto" panose="02000000000000000000" pitchFamily="2" charset="0"/>
              </a:rPr>
              <a:t>houn</a:t>
            </a:r>
            <a:endParaRPr lang="en-US" sz="1600" b="1" dirty="0">
              <a:solidFill>
                <a:schemeClr val="tx1"/>
              </a:solidFill>
              <a:latin typeface="Roboto" panose="02000000000000000000" pitchFamily="2" charset="0"/>
              <a:ea typeface="Roboto" panose="02000000000000000000" pitchFamily="2" charset="0"/>
            </a:endParaRP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Alexa: </a:t>
            </a:r>
            <a:r>
              <a:rPr lang="en-US" sz="1400" b="1" dirty="0" err="1">
                <a:solidFill>
                  <a:schemeClr val="tx1"/>
                </a:solidFill>
                <a:latin typeface="Roboto" panose="02000000000000000000" pitchFamily="2" charset="0"/>
                <a:ea typeface="Roboto" panose="02000000000000000000" pitchFamily="2" charset="0"/>
              </a:rPr>
              <a:t>Aap</a:t>
            </a:r>
            <a:r>
              <a:rPr lang="en-US" sz="1400" b="1" dirty="0">
                <a:solidFill>
                  <a:schemeClr val="tx1"/>
                </a:solidFill>
                <a:latin typeface="Roboto" panose="02000000000000000000" pitchFamily="2" charset="0"/>
                <a:ea typeface="Roboto" panose="02000000000000000000" pitchFamily="2" charset="0"/>
              </a:rPr>
              <a:t> sou </a:t>
            </a:r>
            <a:r>
              <a:rPr lang="en-US" sz="1400" b="1" dirty="0" err="1">
                <a:solidFill>
                  <a:schemeClr val="tx1"/>
                </a:solidFill>
                <a:latin typeface="Roboto" panose="02000000000000000000" pitchFamily="2" charset="0"/>
                <a:ea typeface="Roboto" panose="02000000000000000000" pitchFamily="2" charset="0"/>
              </a:rPr>
              <a:t>jayeeaye</a:t>
            </a:r>
            <a:r>
              <a:rPr lang="en-US" sz="1400" b="1" dirty="0">
                <a:solidFill>
                  <a:schemeClr val="tx1"/>
                </a:solidFill>
                <a:latin typeface="Roboto" panose="02000000000000000000" pitchFamily="2" charset="0"/>
                <a:ea typeface="Roboto" panose="02000000000000000000" pitchFamily="2" charset="0"/>
              </a:rPr>
              <a:t> koi gal </a:t>
            </a:r>
            <a:r>
              <a:rPr lang="en-US" sz="1400" b="1" dirty="0" err="1">
                <a:solidFill>
                  <a:schemeClr val="tx1"/>
                </a:solidFill>
                <a:latin typeface="Roboto" panose="02000000000000000000" pitchFamily="2" charset="0"/>
                <a:ea typeface="Roboto" panose="02000000000000000000" pitchFamily="2" charset="0"/>
              </a:rPr>
              <a:t>nahi</a:t>
            </a: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6146" name="Picture 2" descr="What Is Amazon's Alexa, and What Can It Do? | Digital Trends">
            <a:extLst>
              <a:ext uri="{FF2B5EF4-FFF2-40B4-BE49-F238E27FC236}">
                <a16:creationId xmlns:a16="http://schemas.microsoft.com/office/drawing/2014/main" id="{D5ADC37E-C5F9-E099-A0FD-A810B4E94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031" y="2249206"/>
            <a:ext cx="2440353" cy="243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285080" y="906535"/>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3. Medical diagnosis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Machine learning can help with the diagnosis of diseases. Many physicians use chatbots with speech recognition capabilities to discern patterns in symptoms.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 Real-world examples for medical diagnosis: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Assisting in formulating a diagnosis or recommends a treatment option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Oncology and pathology use machine learning to recognize cancerous tissue </a:t>
            </a:r>
          </a:p>
          <a:p>
            <a:pPr marL="0" lvl="0" indent="0" algn="just" rtl="0">
              <a:spcBef>
                <a:spcPts val="600"/>
              </a:spcBef>
              <a:spcAft>
                <a:spcPts val="0"/>
              </a:spcAft>
              <a:buNone/>
            </a:pPr>
            <a:r>
              <a:rPr lang="en-US" sz="1600" b="1" dirty="0" err="1">
                <a:solidFill>
                  <a:schemeClr val="tx1"/>
                </a:solidFill>
                <a:latin typeface="Roboto" panose="02000000000000000000" pitchFamily="2" charset="0"/>
                <a:ea typeface="Roboto" panose="02000000000000000000" pitchFamily="2" charset="0"/>
              </a:rPr>
              <a:t>Analyse</a:t>
            </a:r>
            <a:r>
              <a:rPr lang="en-US" sz="1600" b="1" dirty="0">
                <a:solidFill>
                  <a:schemeClr val="tx1"/>
                </a:solidFill>
                <a:latin typeface="Roboto" panose="02000000000000000000" pitchFamily="2" charset="0"/>
                <a:ea typeface="Roboto" panose="02000000000000000000" pitchFamily="2" charset="0"/>
              </a:rPr>
              <a:t> bodily fluids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In the case of rare diseases, the joint use of facial recognition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software and machine learning helps scan patient photos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 and identify phenotypes that correlate with rare genetic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diseases.</a:t>
            </a: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8194" name="Picture 2" descr="Diagnosis of Neurological Disorders with Machine Learning Algorithms –  Hippocrates Med Review">
            <a:extLst>
              <a:ext uri="{FF2B5EF4-FFF2-40B4-BE49-F238E27FC236}">
                <a16:creationId xmlns:a16="http://schemas.microsoft.com/office/drawing/2014/main" id="{EE4B3B9B-AC07-EA03-8752-42B9F0040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291" y="310972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65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1181179"/>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4. Statistical arbitrage</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Arbitrage is an automated trading strategy that’s used in finance to manage a large volume of securities. The strategy uses a trading algorithm to </a:t>
            </a:r>
            <a:r>
              <a:rPr lang="en-US" sz="1600" b="1" dirty="0" err="1">
                <a:solidFill>
                  <a:schemeClr val="tx1"/>
                </a:solidFill>
                <a:latin typeface="Roboto" panose="02000000000000000000" pitchFamily="2" charset="0"/>
                <a:ea typeface="Roboto" panose="02000000000000000000" pitchFamily="2" charset="0"/>
              </a:rPr>
              <a:t>analyse</a:t>
            </a:r>
            <a:r>
              <a:rPr lang="en-US" sz="1600" b="1" dirty="0">
                <a:solidFill>
                  <a:schemeClr val="tx1"/>
                </a:solidFill>
                <a:latin typeface="Roboto" panose="02000000000000000000" pitchFamily="2" charset="0"/>
                <a:ea typeface="Roboto" panose="02000000000000000000" pitchFamily="2" charset="0"/>
              </a:rPr>
              <a:t> a set of securities using economic variables and correlations.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Real-world examples of statistical arbitrage:</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Algorithmic trading which analyses a market microstructure</a:t>
            </a:r>
          </a:p>
          <a:p>
            <a:pPr marL="0" lvl="0" indent="0" algn="just" rtl="0">
              <a:spcBef>
                <a:spcPts val="600"/>
              </a:spcBef>
              <a:spcAft>
                <a:spcPts val="0"/>
              </a:spcAft>
              <a:buNone/>
            </a:pPr>
            <a:r>
              <a:rPr lang="en-US" sz="1600" b="1" dirty="0" err="1">
                <a:solidFill>
                  <a:schemeClr val="tx1"/>
                </a:solidFill>
                <a:latin typeface="Roboto" panose="02000000000000000000" pitchFamily="2" charset="0"/>
                <a:ea typeface="Roboto" panose="02000000000000000000" pitchFamily="2" charset="0"/>
              </a:rPr>
              <a:t>Analyse</a:t>
            </a:r>
            <a:r>
              <a:rPr lang="en-US" sz="1600" b="1" dirty="0">
                <a:solidFill>
                  <a:schemeClr val="tx1"/>
                </a:solidFill>
                <a:latin typeface="Roboto" panose="02000000000000000000" pitchFamily="2" charset="0"/>
                <a:ea typeface="Roboto" panose="02000000000000000000" pitchFamily="2" charset="0"/>
              </a:rPr>
              <a:t> large data sets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Identify real-time arbitrage opportunities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Machine learning </a:t>
            </a:r>
            <a:r>
              <a:rPr lang="en-US" sz="1600" b="1" dirty="0" err="1">
                <a:solidFill>
                  <a:schemeClr val="tx1"/>
                </a:solidFill>
                <a:latin typeface="Roboto" panose="02000000000000000000" pitchFamily="2" charset="0"/>
                <a:ea typeface="Roboto" panose="02000000000000000000" pitchFamily="2" charset="0"/>
              </a:rPr>
              <a:t>optimises</a:t>
            </a:r>
            <a:r>
              <a:rPr lang="en-US" sz="1600" b="1" dirty="0">
                <a:solidFill>
                  <a:schemeClr val="tx1"/>
                </a:solidFill>
                <a:latin typeface="Roboto" panose="02000000000000000000" pitchFamily="2" charset="0"/>
                <a:ea typeface="Roboto" panose="02000000000000000000" pitchFamily="2" charset="0"/>
              </a:rPr>
              <a:t> the arbitrage strategy to enhance results.</a:t>
            </a: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9218" name="Picture 2" descr="PDF] Statistical Arbitrage Trading Using Machine Learning Algorithms |  Semantic Scholar">
            <a:extLst>
              <a:ext uri="{FF2B5EF4-FFF2-40B4-BE49-F238E27FC236}">
                <a16:creationId xmlns:a16="http://schemas.microsoft.com/office/drawing/2014/main" id="{F0FD53AF-33EC-93C8-76B9-DB5DF7DEC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261" y="2182900"/>
            <a:ext cx="2128274" cy="272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86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1028208"/>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5. Predictive analytics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Machine learning can classify available data into groups, which are then defined by rules set by analysts. When the classification is complete, the analysts can calculate the probability of a fault.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Real-world examples of predictive analytics: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Predicting whether a transaction is fraudulent or legitimate</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Improve prediction systems to calculate the possibility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of fault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Predictive analytics is one of the most promising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examples of machine learning. It's applicable for everything;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from product development to real estate pricing.</a:t>
            </a: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10242" name="Picture 2" descr="Predictive Analytics:What it is &amp; why it's Important?">
            <a:extLst>
              <a:ext uri="{FF2B5EF4-FFF2-40B4-BE49-F238E27FC236}">
                <a16:creationId xmlns:a16="http://schemas.microsoft.com/office/drawing/2014/main" id="{3E035A86-BE94-10C6-1E13-A2A22B17F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368" y="2229239"/>
            <a:ext cx="3008953" cy="250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3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1184790"/>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6. Extraction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Machine learning can extract structured information from unstructured data. </a:t>
            </a:r>
            <a:r>
              <a:rPr lang="en-US" sz="1600" b="1" dirty="0" err="1">
                <a:solidFill>
                  <a:schemeClr val="tx1"/>
                </a:solidFill>
                <a:latin typeface="Roboto" panose="02000000000000000000" pitchFamily="2" charset="0"/>
                <a:ea typeface="Roboto" panose="02000000000000000000" pitchFamily="2" charset="0"/>
              </a:rPr>
              <a:t>Organisations</a:t>
            </a:r>
            <a:r>
              <a:rPr lang="en-US" sz="1600" b="1" dirty="0">
                <a:solidFill>
                  <a:schemeClr val="tx1"/>
                </a:solidFill>
                <a:latin typeface="Roboto" panose="02000000000000000000" pitchFamily="2" charset="0"/>
                <a:ea typeface="Roboto" panose="02000000000000000000" pitchFamily="2" charset="0"/>
              </a:rPr>
              <a:t> amass huge volumes of data from customers. A machine learning algorithm automates the process of annotating datasets for predictive analytics tools.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Real-world examples of extraction:</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Generate a model to predict vocal cord disorders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Develop methods to prevent, diagnose, and treat the disorders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Help physicians diagnose and treat problems quickly</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Typically, these processes are tedious. But machine </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learning can track and extract information to obtain billions of data samples. </a:t>
            </a: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561375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1291155"/>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7. Cognitive Issue Resolution (CIR)</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Cognitive Issue Resolution uses natural language processing and machine learning models to read, reply, and resolve email queries and issues sent to your company. Using machine learning models to read and reply to customers and employees automatically saves time and labor costs for your customer service, finance, sales, and human resource teams by reading and automatically answering questions and providing a self-service model to customers.</a:t>
            </a:r>
          </a:p>
          <a:p>
            <a:pPr marL="0" lvl="0" indent="0" algn="just" rtl="0">
              <a:spcBef>
                <a:spcPts val="600"/>
              </a:spcBef>
              <a:spcAft>
                <a:spcPts val="0"/>
              </a:spcAft>
              <a:buNone/>
            </a:pPr>
            <a:endParaRPr lang="en-US" sz="1400" b="1" dirty="0">
              <a:solidFill>
                <a:schemeClr val="tx1"/>
              </a:solidFill>
              <a:latin typeface="Roboto" panose="02000000000000000000" pitchFamily="2" charset="0"/>
              <a:ea typeface="Roboto" panose="02000000000000000000" pitchFamily="2" charset="0"/>
            </a:endParaRP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CIR connects with your email, internal apps, data sources, ticketing systems, and other AI to reply to customers and employees. Once connected, intelligent automation platforms like Krista extract attributes from incoming email messages using proprietary machine learning models and natural language processing (NLP). These attributes help determine the next best action and initiate automated workflows based on identified attributes.</a:t>
            </a: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06734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826222"/>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8. Intelligent Document Processing (IDP)</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Intelligent Document Processing extracts data from documents using machine learning and NLP. The extracted data or “entities” can then be used to automate tasks such as anomaly detection, data entry, invoice processing, and contract management.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9. Revenue Ops (</a:t>
            </a:r>
            <a:r>
              <a:rPr lang="en-US" sz="1600" b="1" dirty="0" err="1">
                <a:solidFill>
                  <a:schemeClr val="tx1"/>
                </a:solidFill>
                <a:latin typeface="Roboto" panose="02000000000000000000" pitchFamily="2" charset="0"/>
                <a:ea typeface="Roboto" panose="02000000000000000000" pitchFamily="2" charset="0"/>
              </a:rPr>
              <a:t>RevOps</a:t>
            </a:r>
            <a:r>
              <a:rPr lang="en-US" sz="1600" b="1" dirty="0">
                <a:solidFill>
                  <a:schemeClr val="tx1"/>
                </a:solidFill>
                <a:latin typeface="Roboto" panose="02000000000000000000" pitchFamily="2" charset="0"/>
                <a:ea typeface="Roboto" panose="02000000000000000000" pitchFamily="2" charset="0"/>
              </a:rPr>
              <a: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Revenue Ops is the application of machine learning to sales and marketing data to improve customer acquisition, conversion, and retention. Machine learning can be used to identify trends in customer behavior, predict which prospects are most likely to convert, and recommend the best next action for sales and marketing teams.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10. Cybersecurity Operations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Security orchestration, automation, and response (SOAR) platforms seek to streamline and improve an organization’s security operations. Some common machine learning examples for security operations include incident detection, classification, investigation, and response.</a:t>
            </a:r>
          </a:p>
          <a:p>
            <a:pPr marL="0" lvl="0" indent="0" algn="just" rtl="0">
              <a:spcBef>
                <a:spcPts val="600"/>
              </a:spcBef>
              <a:spcAft>
                <a:spcPts val="0"/>
              </a:spcAft>
              <a:buNone/>
            </a:pP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727291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906535"/>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11. Governance Risk and Compliance (GRC)</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GRC platforms provide an integrated suite for managing risk and compliance requirements. They help companies effectively manage their IT security risks and reduce costs while meeting industry regulations like GDPR or PCI-DSS.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12. Contact Center and Omni-Channel Customer Support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Many digital transformation projects seek to either enhance customer experiences or employee experiences. Overhauling the contact center is one of the best transformation projects and machine learning examples.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contact center agent Contact center jobs are more complex than they need to be. Contact centers need to simplify workflows to improve customer and employee experiences. Companies that have grown by acquisition or not properly streamlined the contact center workflow often force too many apps and screens onto contact center employees. Too many apps cause long call times and frustrate both the customer and the employee.</a:t>
            </a:r>
          </a:p>
          <a:p>
            <a:pPr marL="0" lvl="0" indent="0" algn="just" rtl="0">
              <a:spcBef>
                <a:spcPts val="600"/>
              </a:spcBef>
              <a:spcAft>
                <a:spcPts val="0"/>
              </a:spcAft>
              <a:buNone/>
            </a:pP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13473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285080" y="1133904"/>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13. Contact Center – Self-Service Chatbot</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Self-service chatbots are a type of artificial intelligence that can interact with humans to perform tasks or answer questions. Businesses use chatbots to provide fast and accurate answers to common questions.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14. Predictive analytics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Whether it’s banking, retail, or manufacturing, predictive analytics helps companies make better decisions.</a:t>
            </a: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Predictive analytics is the branch of advanced analytics dealing with predicting future events based on historical data and analytics techniques such as statistical modeling, machine learning, and data mining. Predictive analytics helps to identify trends, make recommendations, and even automate decision-making.</a:t>
            </a:r>
          </a:p>
          <a:p>
            <a:pPr marL="0" lvl="0" indent="0" algn="just" rtl="0">
              <a:spcBef>
                <a:spcPts val="600"/>
              </a:spcBef>
              <a:spcAft>
                <a:spcPts val="0"/>
              </a:spcAft>
              <a:buNone/>
            </a:pPr>
            <a:endParaRPr lang="en-US" sz="1400" b="1" dirty="0">
              <a:solidFill>
                <a:schemeClr val="tx1"/>
              </a:solidFill>
              <a:latin typeface="Roboto" panose="02000000000000000000" pitchFamily="2" charset="0"/>
              <a:ea typeface="Roboto" panose="02000000000000000000" pitchFamily="2" charset="0"/>
            </a:endParaRP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6676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575" name="Google Shape;575;p44"/>
          <p:cNvGrpSpPr/>
          <p:nvPr/>
        </p:nvGrpSpPr>
        <p:grpSpPr>
          <a:xfrm rot="10800000">
            <a:off x="723014" y="1145410"/>
            <a:ext cx="3115776" cy="3481462"/>
            <a:chOff x="3824941" y="4517944"/>
            <a:chExt cx="629543" cy="539455"/>
          </a:xfrm>
        </p:grpSpPr>
        <p:sp>
          <p:nvSpPr>
            <p:cNvPr id="576" name="Google Shape;576;p44"/>
            <p:cNvSpPr/>
            <p:nvPr/>
          </p:nvSpPr>
          <p:spPr>
            <a:xfrm>
              <a:off x="3957352" y="4872918"/>
              <a:ext cx="364723" cy="118320"/>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1">
                <a:lumMod val="40000"/>
                <a:lumOff val="6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sp>
          <p:nvSpPr>
            <p:cNvPr id="577" name="Google Shape;577;p44"/>
            <p:cNvSpPr/>
            <p:nvPr/>
          </p:nvSpPr>
          <p:spPr>
            <a:xfrm>
              <a:off x="4000873" y="4984381"/>
              <a:ext cx="269712" cy="73018"/>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1">
                <a:lumMod val="20000"/>
                <a:lumOff val="8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sp>
          <p:nvSpPr>
            <p:cNvPr id="579" name="Google Shape;579;p44"/>
            <p:cNvSpPr/>
            <p:nvPr/>
          </p:nvSpPr>
          <p:spPr>
            <a:xfrm>
              <a:off x="3867443" y="4664773"/>
              <a:ext cx="541875" cy="135170"/>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1">
                <a:lumMod val="75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sp>
          <p:nvSpPr>
            <p:cNvPr id="580" name="Google Shape;580;p44"/>
            <p:cNvSpPr/>
            <p:nvPr/>
          </p:nvSpPr>
          <p:spPr>
            <a:xfrm>
              <a:off x="3824941" y="4552906"/>
              <a:ext cx="629543" cy="14023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1">
                <a:lumMod val="5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sp>
          <p:nvSpPr>
            <p:cNvPr id="581" name="Google Shape;581;p44"/>
            <p:cNvSpPr/>
            <p:nvPr/>
          </p:nvSpPr>
          <p:spPr>
            <a:xfrm>
              <a:off x="3911618" y="4778155"/>
              <a:ext cx="453525" cy="11588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1">
                <a:lumMod val="60000"/>
                <a:lumOff val="4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sp>
          <p:nvSpPr>
            <p:cNvPr id="582" name="Google Shape;582;p44"/>
            <p:cNvSpPr/>
            <p:nvPr/>
          </p:nvSpPr>
          <p:spPr>
            <a:xfrm>
              <a:off x="3835196" y="4517944"/>
              <a:ext cx="609034" cy="56722"/>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Source Sans Pro"/>
                <a:ea typeface="Source Sans Pro"/>
                <a:cs typeface="Source Sans Pro"/>
                <a:sym typeface="Source Sans Pro"/>
              </a:endParaRPr>
            </a:p>
          </p:txBody>
        </p:sp>
      </p:grpSp>
      <p:sp>
        <p:nvSpPr>
          <p:cNvPr id="5" name="Isosceles Triangle 4">
            <a:extLst>
              <a:ext uri="{FF2B5EF4-FFF2-40B4-BE49-F238E27FC236}">
                <a16:creationId xmlns:a16="http://schemas.microsoft.com/office/drawing/2014/main" id="{D3E73418-AB4A-4287-8D3D-ABAD721BB4C2}"/>
              </a:ext>
            </a:extLst>
          </p:cNvPr>
          <p:cNvSpPr/>
          <p:nvPr/>
        </p:nvSpPr>
        <p:spPr>
          <a:xfrm>
            <a:off x="1710837" y="357584"/>
            <a:ext cx="1169582" cy="1136441"/>
          </a:xfrm>
          <a:prstGeom prst="triangle">
            <a:avLst>
              <a:gd name="adj" fmla="val 49394"/>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F5F3C1F7-3CB3-9034-39AF-3B7C49D5D345}"/>
              </a:ext>
            </a:extLst>
          </p:cNvPr>
          <p:cNvSpPr txBox="1"/>
          <p:nvPr/>
        </p:nvSpPr>
        <p:spPr>
          <a:xfrm>
            <a:off x="1776922" y="3678692"/>
            <a:ext cx="1880786" cy="307777"/>
          </a:xfrm>
          <a:prstGeom prst="rect">
            <a:avLst/>
          </a:prstGeom>
          <a:noFill/>
        </p:spPr>
        <p:txBody>
          <a:bodyPr wrap="square" rtlCol="0">
            <a:spAutoFit/>
          </a:bodyPr>
          <a:lstStyle/>
          <a:p>
            <a:r>
              <a:rPr lang="en-IN" b="1" dirty="0">
                <a:solidFill>
                  <a:schemeClr val="bg1"/>
                </a:solidFill>
              </a:rPr>
              <a:t>PYTHON</a:t>
            </a:r>
          </a:p>
        </p:txBody>
      </p:sp>
      <p:sp>
        <p:nvSpPr>
          <p:cNvPr id="8" name="TextBox 7">
            <a:extLst>
              <a:ext uri="{FF2B5EF4-FFF2-40B4-BE49-F238E27FC236}">
                <a16:creationId xmlns:a16="http://schemas.microsoft.com/office/drawing/2014/main" id="{FBB80607-B0BB-B5D4-1322-93D19C2E2EDB}"/>
              </a:ext>
            </a:extLst>
          </p:cNvPr>
          <p:cNvSpPr txBox="1"/>
          <p:nvPr/>
        </p:nvSpPr>
        <p:spPr>
          <a:xfrm>
            <a:off x="1474730" y="3025280"/>
            <a:ext cx="1641796" cy="307777"/>
          </a:xfrm>
          <a:prstGeom prst="rect">
            <a:avLst/>
          </a:prstGeom>
          <a:noFill/>
        </p:spPr>
        <p:txBody>
          <a:bodyPr wrap="none" rtlCol="0">
            <a:spAutoFit/>
          </a:bodyPr>
          <a:lstStyle/>
          <a:p>
            <a:r>
              <a:rPr lang="en-IN" b="1" dirty="0">
                <a:solidFill>
                  <a:schemeClr val="bg1"/>
                </a:solidFill>
              </a:rPr>
              <a:t>DATA ANALYSIS</a:t>
            </a:r>
          </a:p>
        </p:txBody>
      </p:sp>
      <p:sp>
        <p:nvSpPr>
          <p:cNvPr id="9" name="TextBox 8">
            <a:extLst>
              <a:ext uri="{FF2B5EF4-FFF2-40B4-BE49-F238E27FC236}">
                <a16:creationId xmlns:a16="http://schemas.microsoft.com/office/drawing/2014/main" id="{B32D6749-9271-65FC-14E0-BEB445FE47CD}"/>
              </a:ext>
            </a:extLst>
          </p:cNvPr>
          <p:cNvSpPr txBox="1"/>
          <p:nvPr/>
        </p:nvSpPr>
        <p:spPr>
          <a:xfrm>
            <a:off x="1520817" y="2283725"/>
            <a:ext cx="1662635" cy="523220"/>
          </a:xfrm>
          <a:prstGeom prst="rect">
            <a:avLst/>
          </a:prstGeom>
          <a:noFill/>
        </p:spPr>
        <p:txBody>
          <a:bodyPr wrap="none" rtlCol="0">
            <a:spAutoFit/>
          </a:bodyPr>
          <a:lstStyle/>
          <a:p>
            <a:r>
              <a:rPr lang="en-IN" b="1" dirty="0">
                <a:solidFill>
                  <a:srgbClr val="FFFF00"/>
                </a:solidFill>
              </a:rPr>
              <a:t>DATA SCIENCE</a:t>
            </a:r>
          </a:p>
          <a:p>
            <a:r>
              <a:rPr lang="en-IN" b="1" dirty="0">
                <a:solidFill>
                  <a:srgbClr val="FFFF00"/>
                </a:solidFill>
              </a:rPr>
              <a:t>DEEP LEARNING</a:t>
            </a:r>
          </a:p>
        </p:txBody>
      </p:sp>
      <p:sp>
        <p:nvSpPr>
          <p:cNvPr id="10" name="TextBox 9">
            <a:extLst>
              <a:ext uri="{FF2B5EF4-FFF2-40B4-BE49-F238E27FC236}">
                <a16:creationId xmlns:a16="http://schemas.microsoft.com/office/drawing/2014/main" id="{F1C73039-EB41-7497-B6FF-4DD8B386C1EC}"/>
              </a:ext>
            </a:extLst>
          </p:cNvPr>
          <p:cNvSpPr txBox="1"/>
          <p:nvPr/>
        </p:nvSpPr>
        <p:spPr>
          <a:xfrm>
            <a:off x="2034738" y="1657203"/>
            <a:ext cx="481222" cy="338554"/>
          </a:xfrm>
          <a:prstGeom prst="rect">
            <a:avLst/>
          </a:prstGeom>
          <a:noFill/>
        </p:spPr>
        <p:txBody>
          <a:bodyPr wrap="none" rtlCol="0">
            <a:spAutoFit/>
          </a:bodyPr>
          <a:lstStyle/>
          <a:p>
            <a:r>
              <a:rPr lang="en-IN" sz="1600" b="1" dirty="0">
                <a:solidFill>
                  <a:srgbClr val="C00000"/>
                </a:solidFill>
              </a:rPr>
              <a:t>ML</a:t>
            </a:r>
          </a:p>
        </p:txBody>
      </p:sp>
      <p:sp>
        <p:nvSpPr>
          <p:cNvPr id="11" name="TextBox 10">
            <a:extLst>
              <a:ext uri="{FF2B5EF4-FFF2-40B4-BE49-F238E27FC236}">
                <a16:creationId xmlns:a16="http://schemas.microsoft.com/office/drawing/2014/main" id="{710127E2-A2C8-20A7-7743-F5AD9DBAD390}"/>
              </a:ext>
            </a:extLst>
          </p:cNvPr>
          <p:cNvSpPr txBox="1"/>
          <p:nvPr/>
        </p:nvSpPr>
        <p:spPr>
          <a:xfrm>
            <a:off x="2062554" y="943313"/>
            <a:ext cx="604323" cy="400110"/>
          </a:xfrm>
          <a:prstGeom prst="rect">
            <a:avLst/>
          </a:prstGeom>
          <a:noFill/>
        </p:spPr>
        <p:txBody>
          <a:bodyPr wrap="square" rtlCol="0">
            <a:spAutoFit/>
          </a:bodyPr>
          <a:lstStyle/>
          <a:p>
            <a:r>
              <a:rPr lang="en-IN" sz="2000" b="1" dirty="0">
                <a:solidFill>
                  <a:srgbClr val="C00000"/>
                </a:solidFill>
              </a:rPr>
              <a:t>AI</a:t>
            </a:r>
          </a:p>
        </p:txBody>
      </p:sp>
      <p:sp>
        <p:nvSpPr>
          <p:cNvPr id="22" name="TextBox 21">
            <a:extLst>
              <a:ext uri="{FF2B5EF4-FFF2-40B4-BE49-F238E27FC236}">
                <a16:creationId xmlns:a16="http://schemas.microsoft.com/office/drawing/2014/main" id="{0D8F8422-C45E-D28E-1289-28F8AC3342D7}"/>
              </a:ext>
            </a:extLst>
          </p:cNvPr>
          <p:cNvSpPr txBox="1"/>
          <p:nvPr/>
        </p:nvSpPr>
        <p:spPr>
          <a:xfrm>
            <a:off x="4472940" y="1137852"/>
            <a:ext cx="3842529" cy="2123658"/>
          </a:xfrm>
          <a:prstGeom prst="rect">
            <a:avLst/>
          </a:prstGeom>
          <a:noFill/>
        </p:spPr>
        <p:txBody>
          <a:bodyPr wrap="square" rtlCol="0">
            <a:spAutoFit/>
          </a:bodyPr>
          <a:lstStyle/>
          <a:p>
            <a:r>
              <a:rPr lang="en-IN" sz="6600" b="1" dirty="0">
                <a:solidFill>
                  <a:schemeClr val="accent1"/>
                </a:solidFill>
                <a:latin typeface="Roboto" panose="02000000000000000000" pitchFamily="2" charset="0"/>
                <a:ea typeface="Roboto" panose="02000000000000000000" pitchFamily="2" charset="0"/>
              </a:rPr>
              <a:t>The Hierarchy</a:t>
            </a:r>
          </a:p>
        </p:txBody>
      </p:sp>
    </p:spTree>
    <p:extLst>
      <p:ext uri="{BB962C8B-B14F-4D97-AF65-F5344CB8AC3E}">
        <p14:creationId xmlns:p14="http://schemas.microsoft.com/office/powerpoint/2010/main" val="184353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341317" y="1054041"/>
            <a:ext cx="8668004"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15. Personalized Customer Recommendations on E-Commerce Stores</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E-commerce stores use machine learning to make personalized recommendations to their customers. Machine learning algorithms analyze customer data to understand customer preferences and predict future behavior. This allows ecommerce sites to recommend products that are more likely to be of interest to individual customers.</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The largest eCommerce store is Amazon. Amazon uses machine learning to make product recommendations to customers based on their past behavior. Amazon.com also uses machine learning to target ads to individual customers. </a:t>
            </a:r>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51289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Real World Examples Machine Learning</a:t>
            </a:r>
            <a:endParaRPr sz="2800" b="1" dirty="0"/>
          </a:p>
        </p:txBody>
      </p:sp>
      <p:sp>
        <p:nvSpPr>
          <p:cNvPr id="151" name="Google Shape;151;p21"/>
          <p:cNvSpPr txBox="1">
            <a:spLocks noGrp="1"/>
          </p:cNvSpPr>
          <p:nvPr>
            <p:ph type="body" idx="1"/>
          </p:nvPr>
        </p:nvSpPr>
        <p:spPr>
          <a:xfrm>
            <a:off x="237998" y="1174009"/>
            <a:ext cx="8668004" cy="3319839"/>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16. Self-Driving Cars and Automated Transportation Systems</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Self-driving cars use machine learning to navigate routes and avoid obstacles. Machine learning algorithms map out the environment and identify barriers, people, cyclists, and other hazards. Machine learning trained for computer vision classifies objects and determines their purpose. Doing so allows self-driving or autonomous cars to decide how to navigate their environment best and avoid obstacles.</a:t>
            </a:r>
            <a:endParaRPr lang="en-US" sz="1600" b="1" dirty="0">
              <a:solidFill>
                <a:schemeClr val="tx1"/>
              </a:solidFill>
              <a:latin typeface="Roboto" panose="02000000000000000000" pitchFamily="2" charset="0"/>
              <a:ea typeface="Roboto" panose="02000000000000000000" pitchFamily="2" charset="0"/>
            </a:endParaRP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17. Digital Content Search</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One of the first steps in transforming businesses into digital businesses is digitizing content and producing digital documents. As companies digitize the content, they produce thousands or millions of documents stored in various forms. Quickly finding information in these documents increasingly challenges businesses.</a:t>
            </a:r>
            <a:endParaRPr lang="en-US" sz="1600" b="1" dirty="0">
              <a:solidFill>
                <a:schemeClr val="tx1"/>
              </a:solidFill>
              <a:latin typeface="Roboto" panose="02000000000000000000" pitchFamily="2" charset="0"/>
              <a:ea typeface="Roboto" panose="02000000000000000000" pitchFamily="2" charset="0"/>
            </a:endParaRPr>
          </a:p>
          <a:p>
            <a:pPr marL="0" lvl="0" indent="0" algn="just" rtl="0">
              <a:spcBef>
                <a:spcPts val="600"/>
              </a:spcBef>
              <a:spcAft>
                <a:spcPts val="0"/>
              </a:spcAft>
              <a:buNone/>
            </a:pPr>
            <a:r>
              <a:rPr lang="en-US" sz="1600" b="1" dirty="0">
                <a:solidFill>
                  <a:schemeClr val="tx1"/>
                </a:solidFill>
                <a:latin typeface="Roboto" panose="02000000000000000000" pitchFamily="2" charset="0"/>
                <a:ea typeface="Roboto" panose="02000000000000000000" pitchFamily="2" charset="0"/>
              </a:rPr>
              <a:t>Google AI</a:t>
            </a:r>
          </a:p>
          <a:p>
            <a:pPr marL="0" lvl="0" indent="0" algn="just" rtl="0">
              <a:spcBef>
                <a:spcPts val="600"/>
              </a:spcBef>
              <a:spcAft>
                <a:spcPts val="0"/>
              </a:spcAft>
              <a:buNone/>
            </a:pPr>
            <a:r>
              <a:rPr lang="en-US" sz="1400" b="1" dirty="0">
                <a:solidFill>
                  <a:schemeClr val="tx1"/>
                </a:solidFill>
                <a:latin typeface="Roboto" panose="02000000000000000000" pitchFamily="2" charset="0"/>
                <a:ea typeface="Roboto" panose="02000000000000000000" pitchFamily="2" charset="0"/>
              </a:rPr>
              <a:t>https://ai.google/</a:t>
            </a:r>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2317738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D1003-E4F2-3210-BC65-CC044E2B7515}"/>
              </a:ext>
            </a:extLst>
          </p:cNvPr>
          <p:cNvSpPr>
            <a:spLocks noGrp="1"/>
          </p:cNvSpPr>
          <p:nvPr>
            <p:ph type="title"/>
          </p:nvPr>
        </p:nvSpPr>
        <p:spPr/>
        <p:txBody>
          <a:bodyPr/>
          <a:lstStyle/>
          <a:p>
            <a:r>
              <a:rPr lang="en-US" sz="3200" dirty="0">
                <a:latin typeface="Segoe UI Variable Text Semibold" pitchFamily="2" charset="0"/>
              </a:rPr>
              <a:t>What is Data?</a:t>
            </a:r>
            <a:endParaRPr lang="en-IN" sz="3200" dirty="0">
              <a:latin typeface="Segoe UI Variable Text Semibold" pitchFamily="2" charset="0"/>
            </a:endParaRPr>
          </a:p>
        </p:txBody>
      </p:sp>
      <p:sp>
        <p:nvSpPr>
          <p:cNvPr id="6" name="Text Placeholder 5">
            <a:extLst>
              <a:ext uri="{FF2B5EF4-FFF2-40B4-BE49-F238E27FC236}">
                <a16:creationId xmlns:a16="http://schemas.microsoft.com/office/drawing/2014/main" id="{70AA30F8-CB8C-9AAA-62D9-2B71E41B504D}"/>
              </a:ext>
            </a:extLst>
          </p:cNvPr>
          <p:cNvSpPr>
            <a:spLocks noGrp="1"/>
          </p:cNvSpPr>
          <p:nvPr>
            <p:ph type="body" idx="1"/>
          </p:nvPr>
        </p:nvSpPr>
        <p:spPr>
          <a:xfrm>
            <a:off x="786150" y="892307"/>
            <a:ext cx="7571700" cy="3722082"/>
          </a:xfrm>
        </p:spPr>
        <p:txBody>
          <a:bodyPr/>
          <a:lstStyle/>
          <a:p>
            <a:r>
              <a:rPr lang="en-US" sz="1800" b="0" i="0" dirty="0">
                <a:solidFill>
                  <a:srgbClr val="171A22"/>
                </a:solidFill>
                <a:effectLst/>
                <a:latin typeface="Inter"/>
              </a:rPr>
              <a:t>Data is data that's collected through things like seeing things, measuring things, doing research, or analyzing things.</a:t>
            </a:r>
          </a:p>
          <a:p>
            <a:r>
              <a:rPr lang="en-US" sz="1800" dirty="0"/>
              <a:t>They may be composed of facts, figures, names, numbers, or descriptions of objects. Data is organized in the form of graphs, charts, or tables.</a:t>
            </a:r>
          </a:p>
          <a:p>
            <a:r>
              <a:rPr lang="en-US" sz="1800" dirty="0"/>
              <a:t>There exist data scientist who does data mining and with the help of that data analyze our world.</a:t>
            </a:r>
          </a:p>
          <a:p>
            <a:r>
              <a:rPr lang="en-US" sz="1800" dirty="0"/>
              <a:t> E.g. : You recorded the height and weight of every student and tabulated it. This table can be used to obtain data about individual students and it can also be used for other purposes such as the calculation of average height and weight of your class. Moreover, you can find the tallest and the shortest classmate of yours.</a:t>
            </a:r>
          </a:p>
          <a:p>
            <a:endParaRPr lang="en-US" sz="1800" dirty="0"/>
          </a:p>
          <a:p>
            <a:endParaRPr lang="en-US" sz="1800" dirty="0"/>
          </a:p>
          <a:p>
            <a:endParaRPr lang="en-IN" sz="1800" dirty="0"/>
          </a:p>
        </p:txBody>
      </p:sp>
      <p:sp>
        <p:nvSpPr>
          <p:cNvPr id="4" name="Slide Number Placeholder 3">
            <a:extLst>
              <a:ext uri="{FF2B5EF4-FFF2-40B4-BE49-F238E27FC236}">
                <a16:creationId xmlns:a16="http://schemas.microsoft.com/office/drawing/2014/main" id="{E430AB0E-CFF7-E630-BF94-C95F008F042A}"/>
              </a:ext>
            </a:extLst>
          </p:cNvPr>
          <p:cNvSpPr>
            <a:spLocks noGrp="1"/>
          </p:cNvSpPr>
          <p:nvPr>
            <p:ph type="sldNum" idx="12"/>
          </p:nvPr>
        </p:nvSpPr>
        <p:spPr/>
        <p:txBody>
          <a:bodyPr/>
          <a:lstStyle/>
          <a:p>
            <a:fld id="{6F1BC758-72A2-42E1-9E0B-76061D65960E}" type="slidenum">
              <a:rPr lang="en-IN" smtClean="0"/>
              <a:t>32</a:t>
            </a:fld>
            <a:endParaRPr lang="en-IN"/>
          </a:p>
        </p:txBody>
      </p:sp>
    </p:spTree>
    <p:extLst>
      <p:ext uri="{BB962C8B-B14F-4D97-AF65-F5344CB8AC3E}">
        <p14:creationId xmlns:p14="http://schemas.microsoft.com/office/powerpoint/2010/main" val="145801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3938-FA58-3413-5528-0DDCCA003C83}"/>
              </a:ext>
            </a:extLst>
          </p:cNvPr>
          <p:cNvSpPr>
            <a:spLocks noGrp="1"/>
          </p:cNvSpPr>
          <p:nvPr>
            <p:ph type="title"/>
          </p:nvPr>
        </p:nvSpPr>
        <p:spPr/>
        <p:txBody>
          <a:bodyPr/>
          <a:lstStyle/>
          <a:p>
            <a:r>
              <a:rPr lang="en-US" sz="3200" dirty="0">
                <a:latin typeface="Segoe UI Variable Text Semibold" pitchFamily="2" charset="0"/>
              </a:rPr>
              <a:t>What is Messy Data?</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C3F49F83-C0B3-28DA-BCFD-3FF1577B8B8D}"/>
              </a:ext>
            </a:extLst>
          </p:cNvPr>
          <p:cNvSpPr>
            <a:spLocks noGrp="1"/>
          </p:cNvSpPr>
          <p:nvPr>
            <p:ph type="body" idx="1"/>
          </p:nvPr>
        </p:nvSpPr>
        <p:spPr>
          <a:xfrm>
            <a:off x="262735" y="1006141"/>
            <a:ext cx="7571700" cy="3573600"/>
          </a:xfrm>
        </p:spPr>
        <p:txBody>
          <a:bodyPr/>
          <a:lstStyle/>
          <a:p>
            <a:r>
              <a:rPr lang="en-US" sz="1400" dirty="0"/>
              <a:t>It is rare for analysts to start work on a new dataset without first cleaning it. This does not necessarily mean that the dataset is messy, but rather that it does not meet the necessary standards for analysis. An example of a messy dataset is one that contains a standardization that should be corrected; for instance, the word "California" is spelled as "Calif." when it should be "CA". Another example is a dataset that contains dashes in phone numbers when there should not be any additional punctuation.</a:t>
            </a:r>
          </a:p>
          <a:p>
            <a:r>
              <a:rPr lang="en-US" sz="1400" dirty="0"/>
              <a:t>Beyond standardization, there are many other types of errors that may need to be cleaned in dirty data. These errors can include: </a:t>
            </a:r>
          </a:p>
          <a:p>
            <a:pPr lvl="1"/>
            <a:r>
              <a:rPr lang="en-US" sz="1400" dirty="0"/>
              <a:t>Missing data</a:t>
            </a:r>
          </a:p>
          <a:p>
            <a:pPr lvl="1"/>
            <a:r>
              <a:rPr lang="en-US" sz="1400" dirty="0"/>
              <a:t>Unstructured data</a:t>
            </a:r>
          </a:p>
          <a:p>
            <a:pPr lvl="1"/>
            <a:r>
              <a:rPr lang="en-US" sz="1400" dirty="0"/>
              <a:t>Multiple variables in one column</a:t>
            </a:r>
          </a:p>
          <a:p>
            <a:pPr lvl="1"/>
            <a:r>
              <a:rPr lang="en-US" sz="1400" dirty="0"/>
              <a:t>Variables stored in the wrong places	</a:t>
            </a:r>
          </a:p>
          <a:p>
            <a:pPr lvl="1"/>
            <a:r>
              <a:rPr lang="en-US" sz="1400" dirty="0"/>
              <a:t>Observations split incorrectly or left</a:t>
            </a:r>
          </a:p>
          <a:p>
            <a:pPr marL="533400" lvl="1" indent="0">
              <a:buNone/>
            </a:pPr>
            <a:r>
              <a:rPr lang="en-US" sz="1400" dirty="0"/>
              <a:t>	 together against normalization rules</a:t>
            </a:r>
          </a:p>
          <a:p>
            <a:pPr lvl="1"/>
            <a:r>
              <a:rPr lang="en-US" sz="1400" dirty="0"/>
              <a:t>Switched columns and rows</a:t>
            </a:r>
          </a:p>
          <a:p>
            <a:pPr lvl="1"/>
            <a:r>
              <a:rPr lang="en-US" sz="1400" dirty="0"/>
              <a:t>Extra spaces </a:t>
            </a:r>
            <a:r>
              <a:rPr lang="en-US" sz="1400" b="1" dirty="0"/>
              <a:t>and more…</a:t>
            </a:r>
            <a:endParaRPr lang="en-IN" sz="1400" b="1" dirty="0"/>
          </a:p>
        </p:txBody>
      </p:sp>
      <p:sp>
        <p:nvSpPr>
          <p:cNvPr id="4" name="Slide Number Placeholder 3">
            <a:extLst>
              <a:ext uri="{FF2B5EF4-FFF2-40B4-BE49-F238E27FC236}">
                <a16:creationId xmlns:a16="http://schemas.microsoft.com/office/drawing/2014/main" id="{02C88526-E5FA-3060-7025-C1EE73F17316}"/>
              </a:ext>
            </a:extLst>
          </p:cNvPr>
          <p:cNvSpPr>
            <a:spLocks noGrp="1"/>
          </p:cNvSpPr>
          <p:nvPr>
            <p:ph type="sldNum" idx="12"/>
          </p:nvPr>
        </p:nvSpPr>
        <p:spPr>
          <a:xfrm>
            <a:off x="8404384" y="4756157"/>
            <a:ext cx="548700" cy="393600"/>
          </a:xfrm>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1030" name="Picture 6">
            <a:extLst>
              <a:ext uri="{FF2B5EF4-FFF2-40B4-BE49-F238E27FC236}">
                <a16:creationId xmlns:a16="http://schemas.microsoft.com/office/drawing/2014/main" id="{0154CBE1-8031-C83C-CBD8-C60AF133D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83" y="3749678"/>
            <a:ext cx="2132680" cy="609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Licenses for All RapidMiner Products: Machine Learning without Coding">
            <a:extLst>
              <a:ext uri="{FF2B5EF4-FFF2-40B4-BE49-F238E27FC236}">
                <a16:creationId xmlns:a16="http://schemas.microsoft.com/office/drawing/2014/main" id="{FE0E3FD3-EDA5-937D-932C-7F276AA09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5" r="7943" b="16148"/>
          <a:stretch/>
        </p:blipFill>
        <p:spPr bwMode="auto">
          <a:xfrm>
            <a:off x="6327283" y="3713327"/>
            <a:ext cx="1702393" cy="6093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alend announces data quality monitoring with Snowflake integration -  Techzine Europe">
            <a:extLst>
              <a:ext uri="{FF2B5EF4-FFF2-40B4-BE49-F238E27FC236}">
                <a16:creationId xmlns:a16="http://schemas.microsoft.com/office/drawing/2014/main" id="{8EF87E55-F887-34B8-B488-C0A8FA8B9E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1" t="20123" r="1261" b="31291"/>
          <a:stretch/>
        </p:blipFill>
        <p:spPr bwMode="auto">
          <a:xfrm>
            <a:off x="6098258" y="2941891"/>
            <a:ext cx="2053380" cy="7126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atameer Versus Tableau Prep - Datameer">
            <a:extLst>
              <a:ext uri="{FF2B5EF4-FFF2-40B4-BE49-F238E27FC236}">
                <a16:creationId xmlns:a16="http://schemas.microsoft.com/office/drawing/2014/main" id="{0CCCBA83-28B8-A28E-4962-932D24897E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792" r="5324" b="29775"/>
          <a:stretch/>
        </p:blipFill>
        <p:spPr bwMode="auto">
          <a:xfrm>
            <a:off x="4085093" y="2968895"/>
            <a:ext cx="2053380" cy="65859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ndas on Ray - A Library to Make Pandas Faster with Just One Line of Code">
            <a:extLst>
              <a:ext uri="{FF2B5EF4-FFF2-40B4-BE49-F238E27FC236}">
                <a16:creationId xmlns:a16="http://schemas.microsoft.com/office/drawing/2014/main" id="{CD60470C-63AE-D419-A0E3-3E20CAD4A1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994"/>
          <a:stretch/>
        </p:blipFill>
        <p:spPr bwMode="auto">
          <a:xfrm>
            <a:off x="8029676" y="2939658"/>
            <a:ext cx="923408" cy="133818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ython Pandas | Python Pandas Tutorial - javatpoint">
            <a:extLst>
              <a:ext uri="{FF2B5EF4-FFF2-40B4-BE49-F238E27FC236}">
                <a16:creationId xmlns:a16="http://schemas.microsoft.com/office/drawing/2014/main" id="{FEFD0CC2-A718-7B8E-0FAE-5AA4CC65C4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2" t="62593" r="46689" b="17497"/>
          <a:stretch/>
        </p:blipFill>
        <p:spPr bwMode="auto">
          <a:xfrm>
            <a:off x="8008955" y="4210220"/>
            <a:ext cx="964850" cy="37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914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A9C9-8BA2-C3F0-DF57-F1C6BC0060CB}"/>
              </a:ext>
            </a:extLst>
          </p:cNvPr>
          <p:cNvSpPr>
            <a:spLocks noGrp="1"/>
          </p:cNvSpPr>
          <p:nvPr>
            <p:ph type="title"/>
          </p:nvPr>
        </p:nvSpPr>
        <p:spPr>
          <a:xfrm>
            <a:off x="786150" y="128581"/>
            <a:ext cx="7358671" cy="588113"/>
          </a:xfrm>
        </p:spPr>
        <p:txBody>
          <a:bodyPr/>
          <a:lstStyle/>
          <a:p>
            <a:r>
              <a:rPr lang="en-US" sz="3200" dirty="0">
                <a:latin typeface="Segoe UI Variable Text Semibold" pitchFamily="2" charset="0"/>
              </a:rPr>
              <a:t>What is information?</a:t>
            </a:r>
            <a:endParaRPr lang="en-IN" sz="1800" dirty="0">
              <a:latin typeface="Segoe UI Variable Text Semibold" pitchFamily="2" charset="0"/>
            </a:endParaRPr>
          </a:p>
        </p:txBody>
      </p:sp>
      <p:sp>
        <p:nvSpPr>
          <p:cNvPr id="3" name="Text Placeholder 2">
            <a:extLst>
              <a:ext uri="{FF2B5EF4-FFF2-40B4-BE49-F238E27FC236}">
                <a16:creationId xmlns:a16="http://schemas.microsoft.com/office/drawing/2014/main" id="{3BFBAE45-6F09-54A4-5843-AD10686128AA}"/>
              </a:ext>
            </a:extLst>
          </p:cNvPr>
          <p:cNvSpPr>
            <a:spLocks noGrp="1"/>
          </p:cNvSpPr>
          <p:nvPr>
            <p:ph type="body" idx="1"/>
          </p:nvPr>
        </p:nvSpPr>
        <p:spPr>
          <a:xfrm>
            <a:off x="786150" y="583470"/>
            <a:ext cx="7571700" cy="4481258"/>
          </a:xfrm>
        </p:spPr>
        <p:txBody>
          <a:bodyPr/>
          <a:lstStyle/>
          <a:p>
            <a:r>
              <a:rPr lang="en-US" sz="1400" b="0" i="0" dirty="0">
                <a:solidFill>
                  <a:srgbClr val="333333"/>
                </a:solidFill>
                <a:effectLst/>
                <a:latin typeface="Source Sans Pro" panose="020B0503030403020204" pitchFamily="34" charset="0"/>
                <a:ea typeface="Source Sans Pro" panose="020B0503030403020204" pitchFamily="34" charset="0"/>
              </a:rPr>
              <a:t>Information is a collection of data that gives everyone an advantage since it helps in decision-making for the individuals involved. Data is the term used to describe information entered into and saved on a computer.</a:t>
            </a:r>
          </a:p>
          <a:p>
            <a:r>
              <a:rPr lang="en-US" sz="1400" dirty="0">
                <a:latin typeface="Source Sans Pro" panose="020B0503030403020204" pitchFamily="34" charset="0"/>
                <a:ea typeface="Source Sans Pro" panose="020B0503030403020204" pitchFamily="34" charset="0"/>
              </a:rPr>
              <a:t>Data that has undergone processing, such as editing and printing, can once again be recognized as information.</a:t>
            </a:r>
          </a:p>
          <a:p>
            <a:r>
              <a:rPr lang="en-US" sz="1400" dirty="0">
                <a:latin typeface="Source Sans Pro" panose="020B0503030403020204" pitchFamily="34" charset="0"/>
                <a:ea typeface="Source Sans Pro" panose="020B0503030403020204" pitchFamily="34" charset="0"/>
              </a:rPr>
              <a:t>Characteristics of information:</a:t>
            </a:r>
          </a:p>
          <a:p>
            <a:pPr lvl="1"/>
            <a:r>
              <a:rPr lang="en-US" sz="1400" b="1" dirty="0">
                <a:latin typeface="Source Sans Pro" panose="020B0503030403020204" pitchFamily="34" charset="0"/>
                <a:ea typeface="Source Sans Pro" panose="020B0503030403020204" pitchFamily="34" charset="0"/>
              </a:rPr>
              <a:t>Subjectivity: </a:t>
            </a:r>
            <a:r>
              <a:rPr lang="en-US" sz="1400" dirty="0">
                <a:latin typeface="Source Sans Pro" panose="020B0503030403020204" pitchFamily="34" charset="0"/>
                <a:ea typeface="Source Sans Pro" panose="020B0503030403020204" pitchFamily="34" charset="0"/>
              </a:rPr>
              <a:t>The value and usefulness of information are highly subjective, because what is information for one person may not be for another.</a:t>
            </a:r>
          </a:p>
          <a:p>
            <a:pPr lvl="1"/>
            <a:r>
              <a:rPr lang="en-IN" sz="1400" b="1" dirty="0">
                <a:latin typeface="Source Sans Pro" panose="020B0503030403020204" pitchFamily="34" charset="0"/>
                <a:ea typeface="Source Sans Pro" panose="020B0503030403020204" pitchFamily="34" charset="0"/>
              </a:rPr>
              <a:t>Relevance: </a:t>
            </a:r>
            <a:r>
              <a:rPr lang="en-US" sz="1400" dirty="0">
                <a:latin typeface="Source Sans Pro" panose="020B0503030403020204" pitchFamily="34" charset="0"/>
                <a:ea typeface="Source Sans Pro" panose="020B0503030403020204" pitchFamily="34" charset="0"/>
              </a:rPr>
              <a:t>Information is good only if it is relevant - that is, pertinent and meaningful to the decision maker.</a:t>
            </a:r>
            <a:endParaRPr lang="en-IN" sz="1400" dirty="0">
              <a:latin typeface="Source Sans Pro" panose="020B0503030403020204" pitchFamily="34" charset="0"/>
              <a:ea typeface="Source Sans Pro" panose="020B0503030403020204" pitchFamily="34" charset="0"/>
            </a:endParaRPr>
          </a:p>
          <a:p>
            <a:pPr lvl="1"/>
            <a:r>
              <a:rPr lang="en-IN" sz="1400" b="1" dirty="0">
                <a:latin typeface="Source Sans Pro" panose="020B0503030403020204" pitchFamily="34" charset="0"/>
                <a:ea typeface="Source Sans Pro" panose="020B0503030403020204" pitchFamily="34" charset="0"/>
              </a:rPr>
              <a:t>Timeliness:</a:t>
            </a:r>
            <a:r>
              <a:rPr lang="en-I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Information must be delivered at the right time and the right place to the right person.</a:t>
            </a:r>
            <a:endParaRPr lang="en-IN" sz="1400" dirty="0">
              <a:latin typeface="Source Sans Pro" panose="020B0503030403020204" pitchFamily="34" charset="0"/>
              <a:ea typeface="Source Sans Pro" panose="020B0503030403020204" pitchFamily="34" charset="0"/>
            </a:endParaRPr>
          </a:p>
          <a:p>
            <a:pPr lvl="1"/>
            <a:r>
              <a:rPr lang="en-IN" sz="1400" b="1" dirty="0">
                <a:latin typeface="Source Sans Pro" panose="020B0503030403020204" pitchFamily="34" charset="0"/>
                <a:ea typeface="Source Sans Pro" panose="020B0503030403020204" pitchFamily="34" charset="0"/>
              </a:rPr>
              <a:t>Accuracy: </a:t>
            </a:r>
            <a:r>
              <a:rPr lang="en-US" sz="1400" dirty="0">
                <a:latin typeface="Source Sans Pro" panose="020B0503030403020204" pitchFamily="34" charset="0"/>
                <a:ea typeface="Source Sans Pro" panose="020B0503030403020204" pitchFamily="34" charset="0"/>
              </a:rPr>
              <a:t>Information must be free of errors because erroneous information can result in poor decisions and erode the confidence of users.</a:t>
            </a:r>
            <a:endParaRPr lang="en-IN" sz="1400" dirty="0">
              <a:latin typeface="Source Sans Pro" panose="020B0503030403020204" pitchFamily="34" charset="0"/>
              <a:ea typeface="Source Sans Pro" panose="020B0503030403020204" pitchFamily="34" charset="0"/>
            </a:endParaRPr>
          </a:p>
          <a:p>
            <a:pPr lvl="1"/>
            <a:r>
              <a:rPr lang="en-IN" sz="1400" b="1" dirty="0">
                <a:latin typeface="Source Sans Pro" panose="020B0503030403020204" pitchFamily="34" charset="0"/>
                <a:ea typeface="Source Sans Pro" panose="020B0503030403020204" pitchFamily="34" charset="0"/>
              </a:rPr>
              <a:t>Correct information format:</a:t>
            </a:r>
            <a:r>
              <a:rPr lang="en-IN" sz="1400" dirty="0">
                <a:latin typeface="Source Sans Pro" panose="020B0503030403020204" pitchFamily="34" charset="0"/>
                <a:ea typeface="Source Sans Pro" panose="020B0503030403020204" pitchFamily="34" charset="0"/>
              </a:rPr>
              <a:t> </a:t>
            </a:r>
            <a:r>
              <a:rPr lang="en-US" sz="1100" b="0" i="0" dirty="0">
                <a:solidFill>
                  <a:srgbClr val="222222"/>
                </a:solidFill>
                <a:effectLst/>
                <a:latin typeface="Lato" panose="020F0502020204030203" pitchFamily="34" charset="0"/>
              </a:rPr>
              <a:t>Information must be in the right format to be useful to the decision-maker.</a:t>
            </a:r>
            <a:endParaRPr lang="en-IN" sz="1400" dirty="0">
              <a:latin typeface="Source Sans Pro" panose="020B0503030403020204" pitchFamily="34" charset="0"/>
              <a:ea typeface="Source Sans Pro" panose="020B0503030403020204" pitchFamily="34" charset="0"/>
            </a:endParaRPr>
          </a:p>
          <a:p>
            <a:pPr lvl="1"/>
            <a:r>
              <a:rPr lang="en-IN" sz="1400" b="1" dirty="0">
                <a:latin typeface="Source Sans Pro" panose="020B0503030403020204" pitchFamily="34" charset="0"/>
                <a:ea typeface="Source Sans Pro" panose="020B0503030403020204" pitchFamily="34" charset="0"/>
              </a:rPr>
              <a:t>Completeness:</a:t>
            </a:r>
            <a:r>
              <a:rPr lang="en-I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Information is said to be complete if the decision maker can satisfactorily solve the problem at hand using that information.</a:t>
            </a:r>
            <a:endParaRPr lang="en-IN" sz="1400" dirty="0">
              <a:latin typeface="Source Sans Pro" panose="020B0503030403020204" pitchFamily="34" charset="0"/>
              <a:ea typeface="Source Sans Pro" panose="020B0503030403020204" pitchFamily="34" charset="0"/>
            </a:endParaRPr>
          </a:p>
          <a:p>
            <a:pPr lvl="1"/>
            <a:r>
              <a:rPr lang="en-IN" sz="1400" b="1" dirty="0">
                <a:latin typeface="Source Sans Pro" panose="020B0503030403020204" pitchFamily="34" charset="0"/>
                <a:ea typeface="Source Sans Pro" panose="020B0503030403020204" pitchFamily="34" charset="0"/>
              </a:rPr>
              <a:t>Accessibility:</a:t>
            </a:r>
            <a:r>
              <a:rPr lang="en-IN" sz="1400" dirty="0">
                <a:latin typeface="Source Sans Pro" panose="020B0503030403020204" pitchFamily="34" charset="0"/>
                <a:ea typeface="Source Sans Pro" panose="020B0503030403020204" pitchFamily="34" charset="0"/>
              </a:rPr>
              <a:t> </a:t>
            </a:r>
            <a:r>
              <a:rPr lang="en-US" sz="1400" dirty="0">
                <a:latin typeface="Source Sans Pro" panose="020B0503030403020204" pitchFamily="34" charset="0"/>
                <a:ea typeface="Source Sans Pro" panose="020B0503030403020204" pitchFamily="34" charset="0"/>
              </a:rPr>
              <a:t>Information is useless if it is not readily accessible to decision makers, in the desired format, when it is needed.</a:t>
            </a:r>
            <a:endParaRPr lang="en-IN" sz="14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F7450826-9602-C96E-B5DA-F072712596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4970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E1D9-898C-9CB0-853C-05F686DA4383}"/>
              </a:ext>
            </a:extLst>
          </p:cNvPr>
          <p:cNvSpPr>
            <a:spLocks noGrp="1"/>
          </p:cNvSpPr>
          <p:nvPr>
            <p:ph type="title"/>
          </p:nvPr>
        </p:nvSpPr>
        <p:spPr/>
        <p:txBody>
          <a:bodyPr/>
          <a:lstStyle/>
          <a:p>
            <a:r>
              <a:rPr lang="en-US" sz="3200" dirty="0">
                <a:latin typeface="Segoe UI Variable Text Semibold" pitchFamily="2" charset="0"/>
              </a:rPr>
              <a:t>Anomalies in Dataset</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CB9B0B20-5B09-3D1B-244B-DFC12716411B}"/>
              </a:ext>
            </a:extLst>
          </p:cNvPr>
          <p:cNvSpPr>
            <a:spLocks noGrp="1"/>
          </p:cNvSpPr>
          <p:nvPr>
            <p:ph type="body" idx="1"/>
          </p:nvPr>
        </p:nvSpPr>
        <p:spPr>
          <a:xfrm>
            <a:off x="786150" y="1010720"/>
            <a:ext cx="7571700" cy="3573600"/>
          </a:xfrm>
        </p:spPr>
        <p:txBody>
          <a:bodyPr/>
          <a:lstStyle/>
          <a:p>
            <a:r>
              <a:rPr lang="en-US" sz="1400" dirty="0"/>
              <a:t>Anomaly Detection (AD) is the process of identifying unusual occurrences or observations that may give rise to suspicion by being statistically distinct from other observations. Such "unusual" behavior is typically indicative of a specific issue, such as a credit card scam, a server failure, or a cyber attack.</a:t>
            </a:r>
          </a:p>
          <a:p>
            <a:r>
              <a:rPr lang="en-US" sz="1400" dirty="0"/>
              <a:t>An anomaly can be broadly categorized into three categories –</a:t>
            </a:r>
          </a:p>
          <a:p>
            <a:pPr lvl="1"/>
            <a:r>
              <a:rPr lang="en-US" sz="1400" b="1" dirty="0"/>
              <a:t>Point Anomaly: </a:t>
            </a:r>
            <a:r>
              <a:rPr lang="en-US" sz="1400" dirty="0"/>
              <a:t>A tuple in a dataset is said to be a Point Anomaly if it is far off from the rest of the data.</a:t>
            </a:r>
          </a:p>
          <a:p>
            <a:pPr lvl="1"/>
            <a:r>
              <a:rPr lang="en-US" sz="1400" b="1" dirty="0"/>
              <a:t>Contextual Anomaly: </a:t>
            </a:r>
            <a:r>
              <a:rPr lang="en-US" sz="1400" dirty="0"/>
              <a:t>An observation is a Contextual Anomaly if it is an anomaly because of the context of the observation.</a:t>
            </a:r>
          </a:p>
          <a:p>
            <a:pPr lvl="1"/>
            <a:r>
              <a:rPr lang="en-US" sz="1400" b="1" dirty="0"/>
              <a:t>Collective Anomaly: </a:t>
            </a:r>
            <a:r>
              <a:rPr lang="en-US" sz="1400" dirty="0"/>
              <a:t>A set of data instances help in finding an anomaly.</a:t>
            </a:r>
          </a:p>
          <a:p>
            <a:pPr marL="76200" indent="0">
              <a:buNone/>
            </a:pPr>
            <a:endParaRPr lang="en-US" sz="1400" dirty="0"/>
          </a:p>
          <a:p>
            <a:pPr marL="76200" indent="0">
              <a:buNone/>
            </a:pPr>
            <a:r>
              <a:rPr lang="en-US" sz="1400" dirty="0"/>
              <a:t>Anomaly detection can be done using the concepts of Machine Learning.</a:t>
            </a:r>
            <a:endParaRPr lang="en-IN" sz="1400" dirty="0"/>
          </a:p>
        </p:txBody>
      </p:sp>
      <p:sp>
        <p:nvSpPr>
          <p:cNvPr id="4" name="Slide Number Placeholder 3">
            <a:extLst>
              <a:ext uri="{FF2B5EF4-FFF2-40B4-BE49-F238E27FC236}">
                <a16:creationId xmlns:a16="http://schemas.microsoft.com/office/drawing/2014/main" id="{9054E2D0-28F1-252A-E853-39CAA2126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30319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1793-D13A-F957-804B-67E537CE8018}"/>
              </a:ext>
            </a:extLst>
          </p:cNvPr>
          <p:cNvSpPr>
            <a:spLocks noGrp="1"/>
          </p:cNvSpPr>
          <p:nvPr>
            <p:ph type="title"/>
          </p:nvPr>
        </p:nvSpPr>
        <p:spPr/>
        <p:txBody>
          <a:bodyPr/>
          <a:lstStyle/>
          <a:p>
            <a:r>
              <a:rPr lang="en-US" sz="3200" dirty="0">
                <a:latin typeface="Segoe UI Variable Text Semibold" pitchFamily="2" charset="0"/>
              </a:rPr>
              <a:t>Data Preprocessing Activities</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396DFDD9-DF79-1E3D-ECC8-42BE37E7E35B}"/>
              </a:ext>
            </a:extLst>
          </p:cNvPr>
          <p:cNvSpPr>
            <a:spLocks noGrp="1"/>
          </p:cNvSpPr>
          <p:nvPr>
            <p:ph type="body" idx="1"/>
          </p:nvPr>
        </p:nvSpPr>
        <p:spPr>
          <a:xfrm>
            <a:off x="832684" y="831750"/>
            <a:ext cx="7571700" cy="3573600"/>
          </a:xfrm>
        </p:spPr>
        <p:txBody>
          <a:bodyPr/>
          <a:lstStyle/>
          <a:p>
            <a:r>
              <a:rPr lang="en-US" sz="1800" b="0" i="0" dirty="0">
                <a:solidFill>
                  <a:srgbClr val="323E48"/>
                </a:solidFill>
                <a:effectLst/>
                <a:latin typeface="Source Sans Pro" panose="020B0503030403020204" pitchFamily="34" charset="0"/>
              </a:rPr>
              <a:t>Data processing occurs when data is collected and translated into usable information.</a:t>
            </a:r>
          </a:p>
          <a:p>
            <a:r>
              <a:rPr lang="en-US" sz="1800" dirty="0"/>
              <a:t>Data processing is usually done by a data scientist or a group of data scientists, and it's important to do it right so it doesn't hurt the final product or data output.</a:t>
            </a:r>
          </a:p>
          <a:p>
            <a:r>
              <a:rPr lang="en-US" sz="1800" dirty="0"/>
              <a:t>Data processing begins with raw data and translates it into something more legible (like graphs or documents), giving it the structure and context it needs to be understood by computers and used by people all over the company.</a:t>
            </a:r>
            <a:endParaRPr lang="en-IN" sz="1800" dirty="0"/>
          </a:p>
        </p:txBody>
      </p:sp>
      <p:sp>
        <p:nvSpPr>
          <p:cNvPr id="4" name="Slide Number Placeholder 3">
            <a:extLst>
              <a:ext uri="{FF2B5EF4-FFF2-40B4-BE49-F238E27FC236}">
                <a16:creationId xmlns:a16="http://schemas.microsoft.com/office/drawing/2014/main" id="{B354535A-8F16-EB31-6DE2-184D01420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569073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A81-6521-1977-4981-898B6D91264C}"/>
              </a:ext>
            </a:extLst>
          </p:cNvPr>
          <p:cNvSpPr>
            <a:spLocks noGrp="1"/>
          </p:cNvSpPr>
          <p:nvPr>
            <p:ph type="title"/>
          </p:nvPr>
        </p:nvSpPr>
        <p:spPr/>
        <p:txBody>
          <a:bodyPr/>
          <a:lstStyle/>
          <a:p>
            <a:r>
              <a:rPr lang="en-US" sz="3200" dirty="0">
                <a:latin typeface="Segoe UI Variable Text Semibold" pitchFamily="2" charset="0"/>
              </a:rPr>
              <a:t>Stages of Data Preprocessing</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BEAA1300-C8CE-685E-24B3-E277F12654EC}"/>
              </a:ext>
            </a:extLst>
          </p:cNvPr>
          <p:cNvSpPr>
            <a:spLocks noGrp="1"/>
          </p:cNvSpPr>
          <p:nvPr>
            <p:ph type="body" idx="1"/>
          </p:nvPr>
        </p:nvSpPr>
        <p:spPr>
          <a:xfrm>
            <a:off x="786150" y="1010720"/>
            <a:ext cx="7571700" cy="3573600"/>
          </a:xfrm>
        </p:spPr>
        <p:txBody>
          <a:bodyPr/>
          <a:lstStyle/>
          <a:p>
            <a:r>
              <a:rPr lang="en-IN" sz="1600" b="1" i="0" dirty="0">
                <a:solidFill>
                  <a:srgbClr val="323E48"/>
                </a:solidFill>
                <a:effectLst/>
                <a:latin typeface="Source Sans Pro" panose="020B0503030403020204" pitchFamily="34" charset="0"/>
              </a:rPr>
              <a:t>Data collection:</a:t>
            </a:r>
            <a:r>
              <a:rPr lang="en-IN" sz="1600" b="0" i="0" dirty="0">
                <a:solidFill>
                  <a:srgbClr val="323E48"/>
                </a:solidFill>
                <a:effectLst/>
                <a:latin typeface="Source Sans Pro" panose="020B0503030403020204" pitchFamily="34" charset="0"/>
              </a:rPr>
              <a:t>  </a:t>
            </a:r>
            <a:r>
              <a:rPr lang="en-US" sz="1600" b="0" i="0" dirty="0">
                <a:solidFill>
                  <a:srgbClr val="171A22"/>
                </a:solidFill>
                <a:effectLst/>
                <a:latin typeface="Inter"/>
              </a:rPr>
              <a:t>The process of data processing begins with the collection of data. Data is extracted from various sources, such as data lakes or data warehouses. Data sources must be reliable and well-structured in order to ensure the quality of the collected data (and its subsequent use as information).</a:t>
            </a:r>
            <a:endParaRPr lang="en-IN" sz="1600" b="0" i="0" dirty="0">
              <a:solidFill>
                <a:srgbClr val="323E48"/>
              </a:solidFill>
              <a:effectLst/>
              <a:latin typeface="Source Sans Pro" panose="020B0503030403020204" pitchFamily="34" charset="0"/>
            </a:endParaRPr>
          </a:p>
          <a:p>
            <a:r>
              <a:rPr lang="en-IN" sz="1600" b="1" i="0" dirty="0">
                <a:solidFill>
                  <a:srgbClr val="323E48"/>
                </a:solidFill>
                <a:effectLst/>
                <a:latin typeface="Source Sans Pro" panose="020B0503030403020204" pitchFamily="34" charset="0"/>
              </a:rPr>
              <a:t>Data preparation:</a:t>
            </a:r>
            <a:r>
              <a:rPr lang="en-IN" b="0" i="0" dirty="0">
                <a:solidFill>
                  <a:srgbClr val="323E48"/>
                </a:solidFill>
                <a:effectLst/>
                <a:latin typeface="Source Sans Pro" panose="020B0503030403020204" pitchFamily="34" charset="0"/>
              </a:rPr>
              <a:t> </a:t>
            </a:r>
            <a:r>
              <a:rPr lang="en-US" sz="1600" b="0" i="0" dirty="0">
                <a:solidFill>
                  <a:srgbClr val="323E48"/>
                </a:solidFill>
                <a:effectLst/>
                <a:latin typeface="Source Sans Pro" panose="020B0503030403020204" pitchFamily="34" charset="0"/>
              </a:rPr>
              <a:t>Once you've gathered the data, it's time to move on to the data preparation phase. Data preparation, also known as "pre-processing" is when you clean up and organize your raw data for the next step in data processing. During this step, you make sure your raw data is free of any mistakes. The goal is to get rid of any bad data (unnecessary, incomplete, or wrong data) and start creating the best data for your business intelligence.</a:t>
            </a:r>
            <a:endParaRPr lang="en-IN" sz="1600" b="0" i="0" dirty="0">
              <a:solidFill>
                <a:srgbClr val="323E48"/>
              </a:solidFill>
              <a:effectLst/>
              <a:latin typeface="Source Sans Pro" panose="020B0503030403020204" pitchFamily="34" charset="0"/>
            </a:endParaRPr>
          </a:p>
          <a:p>
            <a:r>
              <a:rPr lang="en-IN" sz="1600" b="1" dirty="0">
                <a:solidFill>
                  <a:srgbClr val="323E48"/>
                </a:solidFill>
                <a:latin typeface="Source Sans Pro" panose="020B0503030403020204" pitchFamily="34" charset="0"/>
              </a:rPr>
              <a:t>Data Input:</a:t>
            </a:r>
            <a:r>
              <a:rPr lang="en-IN" sz="1600" dirty="0">
                <a:solidFill>
                  <a:srgbClr val="323E48"/>
                </a:solidFill>
                <a:latin typeface="Source Sans Pro" panose="020B0503030403020204" pitchFamily="34" charset="0"/>
              </a:rPr>
              <a:t> </a:t>
            </a:r>
            <a:r>
              <a:rPr lang="en-US" sz="1600" dirty="0">
                <a:solidFill>
                  <a:srgbClr val="323E48"/>
                </a:solidFill>
                <a:latin typeface="Source Sans Pro" panose="020B0503030403020204" pitchFamily="34" charset="0"/>
              </a:rPr>
              <a:t>The clean data is then entered into its destination and translated into a language that it can understand. Data input is the first stage in which raw data begins to take the form of usable information.</a:t>
            </a:r>
          </a:p>
          <a:p>
            <a:pPr marL="76200" indent="0">
              <a:buNone/>
            </a:pPr>
            <a:endParaRPr lang="en-IN" sz="1600" b="0" i="0" dirty="0">
              <a:solidFill>
                <a:srgbClr val="323E48"/>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0EE2F051-A34D-1AEE-9807-3D497F3470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93114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D9B969-7574-C5D7-A2AD-518C35258380}"/>
              </a:ext>
            </a:extLst>
          </p:cNvPr>
          <p:cNvSpPr>
            <a:spLocks noGrp="1"/>
          </p:cNvSpPr>
          <p:nvPr>
            <p:ph type="body" idx="1"/>
          </p:nvPr>
        </p:nvSpPr>
        <p:spPr>
          <a:xfrm>
            <a:off x="786150" y="94593"/>
            <a:ext cx="7571700" cy="4589358"/>
          </a:xfrm>
        </p:spPr>
        <p:txBody>
          <a:bodyPr/>
          <a:lstStyle/>
          <a:p>
            <a:r>
              <a:rPr lang="en-US" sz="1600" b="1" dirty="0"/>
              <a:t>Processing:</a:t>
            </a:r>
            <a:r>
              <a:rPr lang="en-US" sz="1600" dirty="0"/>
              <a:t> During this phase, the data entered into the computer in the preceding phase is in fact processed for interpretation. The processing is carried out by machine learning algorithms, although the actual process may differ slightly depending on the data source (data lake, social network, connected device, etc.) and the purpose of the data (analyzing advertising patterns, diagnosing medical conditions from connected devices, identifying customer needs, etc.).</a:t>
            </a:r>
          </a:p>
          <a:p>
            <a:r>
              <a:rPr lang="en-IN" sz="1600" b="1" i="0" dirty="0">
                <a:solidFill>
                  <a:srgbClr val="323E48"/>
                </a:solidFill>
                <a:effectLst/>
                <a:latin typeface="Source Sans Pro" panose="020B0503030403020204" pitchFamily="34" charset="0"/>
              </a:rPr>
              <a:t>Data output/interpretation: </a:t>
            </a:r>
            <a:r>
              <a:rPr lang="en-US" sz="1600" i="0" dirty="0">
                <a:solidFill>
                  <a:srgbClr val="323E48"/>
                </a:solidFill>
                <a:effectLst/>
                <a:latin typeface="Source Sans Pro" panose="020B0503030403020204" pitchFamily="34" charset="0"/>
              </a:rPr>
              <a:t>Output/interpretation is the point at which the data is finally available to people who aren’t data scientists. It’s translated, it’s legible, and it’s often presented in visual form (graphs, videos, pictures, plain language, etc.). Employees of the business or institution can start using the data on their own projects for data analytics.</a:t>
            </a:r>
            <a:r>
              <a:rPr lang="en-IN" sz="1200" i="0" dirty="0">
                <a:solidFill>
                  <a:srgbClr val="323E48"/>
                </a:solidFill>
                <a:effectLst/>
                <a:latin typeface="Source Sans Pro" panose="020B0503030403020204" pitchFamily="34" charset="0"/>
              </a:rPr>
              <a:t> </a:t>
            </a:r>
          </a:p>
          <a:p>
            <a:r>
              <a:rPr lang="en-IN" sz="1600" b="1" i="0" dirty="0">
                <a:solidFill>
                  <a:srgbClr val="323E48"/>
                </a:solidFill>
                <a:effectLst/>
                <a:latin typeface="Source Sans Pro" panose="020B0503030403020204" pitchFamily="34" charset="0"/>
              </a:rPr>
              <a:t>Data storage: </a:t>
            </a:r>
            <a:r>
              <a:rPr lang="en-US" sz="1600" i="0" dirty="0">
                <a:solidFill>
                  <a:srgbClr val="323E48"/>
                </a:solidFill>
                <a:effectLst/>
                <a:latin typeface="Source Sans Pro" panose="020B0503030403020204" pitchFamily="34" charset="0"/>
              </a:rPr>
              <a:t>Storage is the last stage of data processing. After all data has been processed, it is stored for the future. While some of the information may be used immediately, most of it will be stored for later use. Furthermore, proper storage of data is essential for adhering to data protection legislation such as the General Data Protection Regulation (GDPR). When data is stored correctly, it can be accessed by the members of the organization in a timely manner.</a:t>
            </a:r>
            <a:endParaRPr lang="en-IN" sz="1200" i="0" dirty="0">
              <a:solidFill>
                <a:srgbClr val="323E48"/>
              </a:solidFill>
              <a:effectLst/>
              <a:latin typeface="Source Sans Pro" panose="020B0503030403020204" pitchFamily="34" charset="0"/>
            </a:endParaRPr>
          </a:p>
          <a:p>
            <a:endParaRPr lang="en-IN" sz="1600" dirty="0"/>
          </a:p>
        </p:txBody>
      </p:sp>
      <p:sp>
        <p:nvSpPr>
          <p:cNvPr id="4" name="Slide Number Placeholder 3">
            <a:extLst>
              <a:ext uri="{FF2B5EF4-FFF2-40B4-BE49-F238E27FC236}">
                <a16:creationId xmlns:a16="http://schemas.microsoft.com/office/drawing/2014/main" id="{B3224B5E-60AC-79D9-ABBB-4F2CA0B191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42638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78913" y="1338104"/>
            <a:ext cx="5586174" cy="13294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i="0" dirty="0">
                <a:effectLst/>
                <a:latin typeface="Roboto" panose="02000000000000000000" pitchFamily="2" charset="0"/>
                <a:ea typeface="Roboto" panose="02000000000000000000" pitchFamily="2" charset="0"/>
              </a:rPr>
              <a:t>Data Analysis</a:t>
            </a:r>
            <a:endParaRPr sz="5400" dirty="0">
              <a:latin typeface="Roboto" panose="02000000000000000000" pitchFamily="2" charset="0"/>
              <a:ea typeface="Roboto" panose="02000000000000000000" pitchFamily="2" charset="0"/>
            </a:endParaRPr>
          </a:p>
        </p:txBody>
      </p:sp>
      <p:pic>
        <p:nvPicPr>
          <p:cNvPr id="1026" name="Picture 2" descr="What is data analysis? Examples and how to start | Zapier">
            <a:extLst>
              <a:ext uri="{FF2B5EF4-FFF2-40B4-BE49-F238E27FC236}">
                <a16:creationId xmlns:a16="http://schemas.microsoft.com/office/drawing/2014/main" id="{833BB05F-300B-143F-44B1-253F0538A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21" y="2571750"/>
            <a:ext cx="4231465" cy="2115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tomer Data Analysis – How to Analyse Data in 7 Steps">
            <a:extLst>
              <a:ext uri="{FF2B5EF4-FFF2-40B4-BE49-F238E27FC236}">
                <a16:creationId xmlns:a16="http://schemas.microsoft.com/office/drawing/2014/main" id="{2E1C3174-B469-3A2C-A93D-ADD56E498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72" y="2571750"/>
            <a:ext cx="3654446" cy="211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3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169582" y="182969"/>
            <a:ext cx="7549116" cy="2757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tx2">
                    <a:lumMod val="10000"/>
                  </a:schemeClr>
                </a:solidFill>
                <a:effectLst/>
                <a:latin typeface="arial" panose="020B0604020202020204" pitchFamily="34" charset="0"/>
              </a:rPr>
              <a:t>John McCarthy</a:t>
            </a:r>
            <a:r>
              <a:rPr lang="en-US" sz="1600" b="0" i="0" dirty="0">
                <a:solidFill>
                  <a:schemeClr val="tx2">
                    <a:lumMod val="10000"/>
                  </a:schemeClr>
                </a:solidFill>
                <a:effectLst/>
                <a:latin typeface="arial" panose="020B0604020202020204" pitchFamily="34" charset="0"/>
              </a:rPr>
              <a:t>, a professor emeritus of computer science at Stanford, the man who coined the term </a:t>
            </a:r>
            <a:r>
              <a:rPr lang="en-US" sz="2800" b="0" i="0" dirty="0">
                <a:solidFill>
                  <a:srgbClr val="FF0000"/>
                </a:solidFill>
                <a:effectLst/>
                <a:latin typeface="arial" panose="020B0604020202020204" pitchFamily="34" charset="0"/>
              </a:rPr>
              <a:t>"artificial intelligence" </a:t>
            </a:r>
            <a:r>
              <a:rPr lang="en-US" sz="1600" b="0" i="0" dirty="0">
                <a:solidFill>
                  <a:schemeClr val="tx2">
                    <a:lumMod val="10000"/>
                  </a:schemeClr>
                </a:solidFill>
                <a:effectLst/>
                <a:latin typeface="arial" panose="020B0604020202020204" pitchFamily="34" charset="0"/>
              </a:rPr>
              <a:t>and subsequently went on to define the field for more than five decades, died suddenly at his home in Stanford in the early morning Monday, Oct. 25-Oct-2011</a:t>
            </a:r>
            <a:endParaRPr sz="5400" dirty="0">
              <a:solidFill>
                <a:schemeClr val="tx2">
                  <a:lumMod val="10000"/>
                </a:schemeClr>
              </a:solidFill>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8CB931F4-58E9-9428-8ECE-5463072B7D26}"/>
              </a:ext>
            </a:extLst>
          </p:cNvPr>
          <p:cNvSpPr txBox="1"/>
          <p:nvPr/>
        </p:nvSpPr>
        <p:spPr>
          <a:xfrm>
            <a:off x="978195" y="2571750"/>
            <a:ext cx="4572000" cy="523220"/>
          </a:xfrm>
          <a:prstGeom prst="rect">
            <a:avLst/>
          </a:prstGeom>
          <a:noFill/>
        </p:spPr>
        <p:txBody>
          <a:bodyPr wrap="square">
            <a:spAutoFit/>
          </a:bodyPr>
          <a:lstStyle/>
          <a:p>
            <a:pPr algn="l"/>
            <a:r>
              <a:rPr lang="en-IN" b="1" i="0" dirty="0">
                <a:solidFill>
                  <a:schemeClr val="tx2">
                    <a:lumMod val="10000"/>
                  </a:schemeClr>
                </a:solidFill>
                <a:effectLst/>
                <a:latin typeface="arial" panose="020B0604020202020204" pitchFamily="34" charset="0"/>
              </a:rPr>
              <a:t>Place of birth: </a:t>
            </a:r>
            <a:r>
              <a:rPr lang="en-IN" b="0" i="0" dirty="0">
                <a:solidFill>
                  <a:schemeClr val="tx2">
                    <a:lumMod val="10000"/>
                  </a:schemeClr>
                </a:solidFill>
                <a:effectLst/>
                <a:latin typeface="arial" panose="020B0604020202020204" pitchFamily="34" charset="0"/>
              </a:rPr>
              <a:t>Boston</a:t>
            </a:r>
          </a:p>
          <a:p>
            <a:pPr algn="l"/>
            <a:r>
              <a:rPr lang="en-IN" b="1" i="0" dirty="0">
                <a:solidFill>
                  <a:schemeClr val="tx2">
                    <a:lumMod val="10000"/>
                  </a:schemeClr>
                </a:solidFill>
                <a:effectLst/>
                <a:latin typeface="arial" panose="020B0604020202020204" pitchFamily="34" charset="0"/>
              </a:rPr>
              <a:t>Profession: </a:t>
            </a:r>
            <a:r>
              <a:rPr lang="en-IN" b="0" i="0" dirty="0">
                <a:solidFill>
                  <a:schemeClr val="tx2">
                    <a:lumMod val="10000"/>
                  </a:schemeClr>
                </a:solidFill>
                <a:effectLst/>
                <a:latin typeface="arial" panose="020B0604020202020204" pitchFamily="34" charset="0"/>
              </a:rPr>
              <a:t>Professor</a:t>
            </a:r>
          </a:p>
        </p:txBody>
      </p:sp>
      <p:pic>
        <p:nvPicPr>
          <p:cNvPr id="4098" name="Picture 2" descr="Image result for who developed artificial intelligence">
            <a:extLst>
              <a:ext uri="{FF2B5EF4-FFF2-40B4-BE49-F238E27FC236}">
                <a16:creationId xmlns:a16="http://schemas.microsoft.com/office/drawing/2014/main" id="{9C1215D9-9DEB-F46A-BD68-B68A5D4A9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88" y="2341377"/>
            <a:ext cx="1733328" cy="24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5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4" name="Oval 23">
            <a:extLst>
              <a:ext uri="{FF2B5EF4-FFF2-40B4-BE49-F238E27FC236}">
                <a16:creationId xmlns:a16="http://schemas.microsoft.com/office/drawing/2014/main" id="{28B264F9-2B48-01E3-3B4F-451EC34291AF}"/>
              </a:ext>
            </a:extLst>
          </p:cNvPr>
          <p:cNvSpPr/>
          <p:nvPr/>
        </p:nvSpPr>
        <p:spPr>
          <a:xfrm>
            <a:off x="4084271" y="808569"/>
            <a:ext cx="1001218" cy="9209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Google Shape;104;p16"/>
          <p:cNvSpPr txBox="1">
            <a:spLocks noGrp="1"/>
          </p:cNvSpPr>
          <p:nvPr>
            <p:ph type="body" idx="1"/>
          </p:nvPr>
        </p:nvSpPr>
        <p:spPr>
          <a:xfrm>
            <a:off x="723079" y="180153"/>
            <a:ext cx="6879621" cy="819900"/>
          </a:xfrm>
          <a:prstGeom prst="rect">
            <a:avLst/>
          </a:prstGeom>
        </p:spPr>
        <p:txBody>
          <a:bodyPr spcFirstLastPara="1" wrap="square" lIns="91425" tIns="91425" rIns="91425" bIns="91425" anchor="t" anchorCtr="0">
            <a:noAutofit/>
          </a:bodyPr>
          <a:lstStyle/>
          <a:p>
            <a:pPr marL="0" indent="0">
              <a:buNone/>
            </a:pPr>
            <a:r>
              <a:rPr lang="en-IN" b="1" i="0" dirty="0">
                <a:solidFill>
                  <a:schemeClr val="accent1"/>
                </a:solidFill>
                <a:effectLst/>
                <a:latin typeface="Roboto" panose="02000000000000000000" pitchFamily="2" charset="0"/>
                <a:ea typeface="Roboto" panose="02000000000000000000" pitchFamily="2" charset="0"/>
              </a:rPr>
              <a:t> </a:t>
            </a:r>
            <a:r>
              <a:rPr lang="en-IN" sz="2800" b="1" i="0" dirty="0">
                <a:solidFill>
                  <a:schemeClr val="accent1"/>
                </a:solidFill>
                <a:effectLst/>
                <a:latin typeface="Roboto" panose="02000000000000000000" pitchFamily="2" charset="0"/>
                <a:ea typeface="Roboto" panose="02000000000000000000" pitchFamily="2" charset="0"/>
              </a:rPr>
              <a:t>Tools for Data Analysis and</a:t>
            </a:r>
          </a:p>
          <a:p>
            <a:pPr marL="0" indent="0">
              <a:buNone/>
            </a:pPr>
            <a:r>
              <a:rPr lang="en-IN" sz="2800" b="1" i="0" dirty="0">
                <a:solidFill>
                  <a:schemeClr val="accent1"/>
                </a:solidFill>
                <a:effectLst/>
                <a:latin typeface="Roboto" panose="02000000000000000000" pitchFamily="2" charset="0"/>
                <a:ea typeface="Roboto" panose="02000000000000000000" pitchFamily="2" charset="0"/>
              </a:rPr>
              <a:t> Data Science</a:t>
            </a:r>
          </a:p>
          <a:p>
            <a:pPr marL="0" lvl="0" indent="0" algn="ctr" rtl="0">
              <a:spcBef>
                <a:spcPts val="600"/>
              </a:spcBef>
              <a:spcAft>
                <a:spcPts val="0"/>
              </a:spcAft>
              <a:buNone/>
            </a:pPr>
            <a:endParaRPr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dirty="0"/>
          </a:p>
        </p:txBody>
      </p:sp>
      <p:pic>
        <p:nvPicPr>
          <p:cNvPr id="5" name="Picture 4">
            <a:extLst>
              <a:ext uri="{FF2B5EF4-FFF2-40B4-BE49-F238E27FC236}">
                <a16:creationId xmlns:a16="http://schemas.microsoft.com/office/drawing/2014/main" id="{3DE32774-38B8-241E-D102-13133AD55D77}"/>
              </a:ext>
            </a:extLst>
          </p:cNvPr>
          <p:cNvPicPr>
            <a:picLocks noChangeAspect="1"/>
          </p:cNvPicPr>
          <p:nvPr/>
        </p:nvPicPr>
        <p:blipFill>
          <a:blip r:embed="rId3"/>
          <a:stretch>
            <a:fillRect/>
          </a:stretch>
        </p:blipFill>
        <p:spPr>
          <a:xfrm>
            <a:off x="301090" y="375679"/>
            <a:ext cx="843979" cy="843979"/>
          </a:xfrm>
          <a:prstGeom prst="rect">
            <a:avLst/>
          </a:prstGeom>
        </p:spPr>
      </p:pic>
      <p:pic>
        <p:nvPicPr>
          <p:cNvPr id="21" name="Picture 20">
            <a:extLst>
              <a:ext uri="{FF2B5EF4-FFF2-40B4-BE49-F238E27FC236}">
                <a16:creationId xmlns:a16="http://schemas.microsoft.com/office/drawing/2014/main" id="{5775F949-EE95-78E2-754D-19B2BE576806}"/>
              </a:ext>
            </a:extLst>
          </p:cNvPr>
          <p:cNvPicPr>
            <a:picLocks noChangeAspect="1"/>
          </p:cNvPicPr>
          <p:nvPr/>
        </p:nvPicPr>
        <p:blipFill>
          <a:blip r:embed="rId4"/>
          <a:stretch>
            <a:fillRect/>
          </a:stretch>
        </p:blipFill>
        <p:spPr>
          <a:xfrm>
            <a:off x="435704" y="3841058"/>
            <a:ext cx="890735" cy="690320"/>
          </a:xfrm>
          <a:prstGeom prst="rect">
            <a:avLst/>
          </a:prstGeom>
        </p:spPr>
      </p:pic>
      <p:pic>
        <p:nvPicPr>
          <p:cNvPr id="1026" name="Picture 2" descr="NumPy - Wikipedia">
            <a:extLst>
              <a:ext uri="{FF2B5EF4-FFF2-40B4-BE49-F238E27FC236}">
                <a16:creationId xmlns:a16="http://schemas.microsoft.com/office/drawing/2014/main" id="{D654A10B-1938-F372-FFB6-52D084F6D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42" y="1385913"/>
            <a:ext cx="1916190" cy="857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Most Important Pandas Functions for Data Science - Analytics Vidhya">
            <a:extLst>
              <a:ext uri="{FF2B5EF4-FFF2-40B4-BE49-F238E27FC236}">
                <a16:creationId xmlns:a16="http://schemas.microsoft.com/office/drawing/2014/main" id="{0B9AD62E-06F7-CD4C-CCE3-33AFAA572C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08" y="2311266"/>
            <a:ext cx="1772141" cy="1107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otting a stress-strain curve with four libraries: matplotlib, pandas,  altair and bokeh - Python for Undergraduate Engineers">
            <a:extLst>
              <a:ext uri="{FF2B5EF4-FFF2-40B4-BE49-F238E27FC236}">
                <a16:creationId xmlns:a16="http://schemas.microsoft.com/office/drawing/2014/main" id="{0C7BF5F2-067A-BD43-6A37-FE7DD751FF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9872" y="1394583"/>
            <a:ext cx="2486397" cy="11593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ild Your Own Dataset With Beautiful Soup | by Dr. Monica | The Startup |  Medium">
            <a:extLst>
              <a:ext uri="{FF2B5EF4-FFF2-40B4-BE49-F238E27FC236}">
                <a16:creationId xmlns:a16="http://schemas.microsoft.com/office/drawing/2014/main" id="{9D1F2F20-BB48-8D52-0A2C-125A90F4F9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4352" y="3413938"/>
            <a:ext cx="2289092" cy="12876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E15DF0E-1C3B-79AC-68BD-FA6DDA408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2885" y="4406082"/>
            <a:ext cx="2387073" cy="75022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Downoad Tableau Desktop Professional Edition v2020.1.3 + Crack Torrent with  Crack, Cracked | FTUApps.Dev | Developers' Ground">
            <a:extLst>
              <a:ext uri="{FF2B5EF4-FFF2-40B4-BE49-F238E27FC236}">
                <a16:creationId xmlns:a16="http://schemas.microsoft.com/office/drawing/2014/main" id="{B2FFD550-CBC5-82EB-C37C-DA1230138A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819" y="1501148"/>
            <a:ext cx="357187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ableau-Prep - AbsentData">
            <a:extLst>
              <a:ext uri="{FF2B5EF4-FFF2-40B4-BE49-F238E27FC236}">
                <a16:creationId xmlns:a16="http://schemas.microsoft.com/office/drawing/2014/main" id="{F0D22AEA-3D17-047F-A061-0D082D3052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5573" y="2663171"/>
            <a:ext cx="3302480" cy="171805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etting Started with Power BI: Data Analysis Made Easy | AgileThought">
            <a:extLst>
              <a:ext uri="{FF2B5EF4-FFF2-40B4-BE49-F238E27FC236}">
                <a16:creationId xmlns:a16="http://schemas.microsoft.com/office/drawing/2014/main" id="{D34FF508-8737-13D8-E652-EA64F2BFDE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2592" y="294285"/>
            <a:ext cx="1826978" cy="102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38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81AC-BAF3-B06D-38A3-5D347C534A58}"/>
              </a:ext>
            </a:extLst>
          </p:cNvPr>
          <p:cNvSpPr>
            <a:spLocks noGrp="1"/>
          </p:cNvSpPr>
          <p:nvPr>
            <p:ph type="title"/>
          </p:nvPr>
        </p:nvSpPr>
        <p:spPr/>
        <p:txBody>
          <a:bodyPr/>
          <a:lstStyle/>
          <a:p>
            <a:r>
              <a:rPr lang="en-US" sz="3200" dirty="0">
                <a:latin typeface="Segoe UI Variable Text Semibold" pitchFamily="2" charset="0"/>
                <a:cs typeface="Segoe UI" panose="020B0502040204020203" pitchFamily="34" charset="0"/>
              </a:rPr>
              <a:t>What is Data Analysis?</a:t>
            </a:r>
            <a:endParaRPr lang="en-IN" sz="3200" dirty="0">
              <a:latin typeface="Segoe UI Variable Text Semibold" pitchFamily="2" charset="0"/>
              <a:cs typeface="Segoe UI" panose="020B0502040204020203" pitchFamily="34" charset="0"/>
            </a:endParaRPr>
          </a:p>
        </p:txBody>
      </p:sp>
      <p:sp>
        <p:nvSpPr>
          <p:cNvPr id="3" name="Text Placeholder 2">
            <a:extLst>
              <a:ext uri="{FF2B5EF4-FFF2-40B4-BE49-F238E27FC236}">
                <a16:creationId xmlns:a16="http://schemas.microsoft.com/office/drawing/2014/main" id="{53E98946-78BD-52B0-A18D-DBD86CE28E45}"/>
              </a:ext>
            </a:extLst>
          </p:cNvPr>
          <p:cNvSpPr>
            <a:spLocks noGrp="1"/>
          </p:cNvSpPr>
          <p:nvPr>
            <p:ph type="body" idx="1"/>
          </p:nvPr>
        </p:nvSpPr>
        <p:spPr>
          <a:xfrm>
            <a:off x="786150" y="1010720"/>
            <a:ext cx="7571700" cy="3573600"/>
          </a:xfrm>
        </p:spPr>
        <p:txBody>
          <a:bodyPr/>
          <a:lstStyle/>
          <a:p>
            <a:r>
              <a:rPr lang="en-US" sz="1600" dirty="0"/>
              <a:t>Data analysis is a field of study that involves the analysis of data in order to make inferences or gain insight into different topics.</a:t>
            </a:r>
          </a:p>
          <a:p>
            <a:r>
              <a:rPr lang="en-US" sz="1600" dirty="0"/>
              <a:t>It involves exposing data to operations. The purpose of this process is to generate accurate results to help us reach our objectives, including operations that cannot be defined in advance as data collection may uncover particular challenges.</a:t>
            </a:r>
          </a:p>
          <a:p>
            <a:r>
              <a:rPr lang="en-US" sz="1600" dirty="0"/>
              <a:t>Data analytics enables businesses to gain a better understanding of their target market, generate more sales, reduce expenses, generate more revenue, and enable more effective problem-solving. Data analysis plays a vital role in a variety of areas of contemporary businesses and organizations.</a:t>
            </a:r>
          </a:p>
          <a:p>
            <a:r>
              <a:rPr lang="en-US" sz="1600" dirty="0"/>
              <a:t>“A lot of data analysis will help humans work smarter and faster because we have data on everything that happens.” –Daniel Burrus</a:t>
            </a:r>
            <a:endParaRPr lang="en-IN" sz="1600" dirty="0"/>
          </a:p>
        </p:txBody>
      </p:sp>
      <p:sp>
        <p:nvSpPr>
          <p:cNvPr id="4" name="Slide Number Placeholder 3">
            <a:extLst>
              <a:ext uri="{FF2B5EF4-FFF2-40B4-BE49-F238E27FC236}">
                <a16:creationId xmlns:a16="http://schemas.microsoft.com/office/drawing/2014/main" id="{22725192-ECCC-D506-90C9-EA38B9FE46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70236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512E-3B2B-4705-62EB-382E0DB3FB3E}"/>
              </a:ext>
            </a:extLst>
          </p:cNvPr>
          <p:cNvSpPr>
            <a:spLocks noGrp="1"/>
          </p:cNvSpPr>
          <p:nvPr>
            <p:ph type="title"/>
          </p:nvPr>
        </p:nvSpPr>
        <p:spPr/>
        <p:txBody>
          <a:bodyPr/>
          <a:lstStyle/>
          <a:p>
            <a:r>
              <a:rPr lang="en-US" sz="3200" dirty="0">
                <a:latin typeface="Segoe UI Variable Text Semibold" pitchFamily="2" charset="0"/>
              </a:rPr>
              <a:t>Need for Data Analysis</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3028C729-EBCA-1D79-CBD2-9C85DCA11A82}"/>
              </a:ext>
            </a:extLst>
          </p:cNvPr>
          <p:cNvSpPr>
            <a:spLocks noGrp="1"/>
          </p:cNvSpPr>
          <p:nvPr>
            <p:ph type="body" idx="1"/>
          </p:nvPr>
        </p:nvSpPr>
        <p:spPr>
          <a:xfrm>
            <a:off x="786150" y="1010720"/>
            <a:ext cx="7571700" cy="3573600"/>
          </a:xfrm>
        </p:spPr>
        <p:txBody>
          <a:bodyPr/>
          <a:lstStyle/>
          <a:p>
            <a:r>
              <a:rPr lang="en-US" sz="1200" b="0" i="0" dirty="0">
                <a:solidFill>
                  <a:srgbClr val="171A22"/>
                </a:solidFill>
                <a:effectLst/>
                <a:latin typeface="Inter"/>
              </a:rPr>
              <a:t>Customer digital footprints offer valuable insights into preferences, needs, and online behavior. Analyzing this data helps companies identify trends and tailor products/services accordingly, boosting loyalty and sales. Neglecting these insights risks losing customers to more attentive competitors.</a:t>
            </a:r>
          </a:p>
          <a:p>
            <a:r>
              <a:rPr lang="en-US" sz="1200" b="0" i="0" dirty="0">
                <a:solidFill>
                  <a:srgbClr val="171A22"/>
                </a:solidFill>
                <a:effectLst/>
                <a:latin typeface="Inter"/>
              </a:rPr>
              <a:t>Data analytics enables informed, efficient business choices, preventing wasteful spending on ineffective strategies, operations, marketing, or untested ideas. Adopting data-driven decisions empowers proactive opportunity identification based on valid data instead of intuition. Yet, decision-makers must acknowledge the potential for inaccuracies if analysis or collection processes are flawed.</a:t>
            </a:r>
          </a:p>
          <a:p>
            <a:r>
              <a:rPr lang="en-US" sz="1200" b="0" i="0" dirty="0">
                <a:solidFill>
                  <a:srgbClr val="171A22"/>
                </a:solidFill>
                <a:effectLst/>
                <a:latin typeface="Inter"/>
              </a:rPr>
              <a:t>Data informs strategies and targeted marketing for engaging promotions. Analysis of trends, online shopping, and transactions enables customized advertising to reach evolving consumer segments, enhancing marketing efficiency. Insights into consumer behavior drive customer-oriented marketing, exceeding expectations, fostering loyalty, and driving growth.</a:t>
            </a:r>
          </a:p>
          <a:p>
            <a:r>
              <a:rPr lang="en-US" sz="1200" b="0" i="0" dirty="0">
                <a:solidFill>
                  <a:srgbClr val="171A22"/>
                </a:solidFill>
                <a:effectLst/>
                <a:latin typeface="Inter"/>
              </a:rPr>
              <a:t>Data analytics enhances operational efficiency by extracting insights from customer data and feedback. Patterns deduced aid in product and service optimization while identifying chances for cost reduction and profit maximization. Analytics guides informed decisions to adjust strategies, tackle problems, manage risks, and drive improvements, fostering proactive operations.</a:t>
            </a:r>
          </a:p>
          <a:p>
            <a:r>
              <a:rPr lang="en-US" sz="1200" b="0" i="0" dirty="0">
                <a:solidFill>
                  <a:srgbClr val="171A22"/>
                </a:solidFill>
                <a:effectLst/>
                <a:latin typeface="Inter"/>
              </a:rPr>
              <a:t>Data analytics aids innovation by understanding the audience, spotting gaps, and creating offerings. Real-time tracking of feedback and rivals enables competitiveness. Insights drive updates, adaptable products, marketing tweaks, and improved customer services, crucial for business success.</a:t>
            </a:r>
          </a:p>
        </p:txBody>
      </p:sp>
      <p:sp>
        <p:nvSpPr>
          <p:cNvPr id="4" name="Slide Number Placeholder 3">
            <a:extLst>
              <a:ext uri="{FF2B5EF4-FFF2-40B4-BE49-F238E27FC236}">
                <a16:creationId xmlns:a16="http://schemas.microsoft.com/office/drawing/2014/main" id="{D8021C42-2AE6-7AE6-A59E-9B6BE01841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845005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438940" y="1193062"/>
            <a:ext cx="6905073" cy="2757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i="0" dirty="0">
                <a:effectLst/>
                <a:latin typeface="Roboto" panose="02000000000000000000" pitchFamily="2" charset="0"/>
                <a:ea typeface="Roboto" panose="02000000000000000000" pitchFamily="2" charset="0"/>
              </a:rPr>
              <a:t>Data Science</a:t>
            </a:r>
            <a:endParaRPr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3332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EBE29-7BA2-EA74-5CB5-8822B71FE856}"/>
              </a:ext>
            </a:extLst>
          </p:cNvPr>
          <p:cNvSpPr>
            <a:spLocks noGrp="1"/>
          </p:cNvSpPr>
          <p:nvPr>
            <p:ph type="title"/>
          </p:nvPr>
        </p:nvSpPr>
        <p:spPr/>
        <p:txBody>
          <a:bodyPr/>
          <a:lstStyle/>
          <a:p>
            <a:r>
              <a:rPr lang="en-US" sz="3200" dirty="0">
                <a:latin typeface="Segoe UI Variable Text Semibold" pitchFamily="2" charset="0"/>
              </a:rPr>
              <a:t>What is Data Science?</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D8CEEB56-C90F-FEAE-89AD-5D8588F18250}"/>
              </a:ext>
            </a:extLst>
          </p:cNvPr>
          <p:cNvSpPr>
            <a:spLocks noGrp="1"/>
          </p:cNvSpPr>
          <p:nvPr>
            <p:ph type="body" idx="1"/>
          </p:nvPr>
        </p:nvSpPr>
        <p:spPr>
          <a:xfrm>
            <a:off x="786150" y="1010720"/>
            <a:ext cx="7571700" cy="3573600"/>
          </a:xfrm>
        </p:spPr>
        <p:txBody>
          <a:bodyPr/>
          <a:lstStyle/>
          <a:p>
            <a:r>
              <a:rPr lang="en-US" sz="1800" dirty="0"/>
              <a:t>Data Science combines mathematics, statistics, programming, analytics, artificial intelligence (AI), and machine learning which encapsulates the potential to uncover actionable decisions and hidden data in any organization.</a:t>
            </a:r>
          </a:p>
          <a:p>
            <a:r>
              <a:rPr lang="en-US" sz="1800" dirty="0"/>
              <a:t>It is an emerging field that sees its importance grow with each passing day.</a:t>
            </a:r>
          </a:p>
          <a:p>
            <a:r>
              <a:rPr lang="en-US" sz="1800" dirty="0"/>
              <a:t>Nowadays, organizations are overwhelmed with data. Data Science will help in extracting meaningful insights from that by combining various methods, technology, and tools</a:t>
            </a:r>
          </a:p>
          <a:p>
            <a:r>
              <a:rPr lang="en-US" sz="1800" dirty="0"/>
              <a:t>Companies such as Google, Amazon, Microsoft, and Apple have been among the biggest recruiters of Data Scientists.</a:t>
            </a:r>
          </a:p>
          <a:p>
            <a:endParaRPr lang="en-US" sz="1800" dirty="0"/>
          </a:p>
        </p:txBody>
      </p:sp>
      <p:sp>
        <p:nvSpPr>
          <p:cNvPr id="4" name="Slide Number Placeholder 3">
            <a:extLst>
              <a:ext uri="{FF2B5EF4-FFF2-40B4-BE49-F238E27FC236}">
                <a16:creationId xmlns:a16="http://schemas.microsoft.com/office/drawing/2014/main" id="{C96B51AA-06E6-FE25-1CC8-7A6A25ECE7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31488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9834-716B-0E3F-8F29-B365B126D3DA}"/>
              </a:ext>
            </a:extLst>
          </p:cNvPr>
          <p:cNvSpPr>
            <a:spLocks noGrp="1"/>
          </p:cNvSpPr>
          <p:nvPr>
            <p:ph type="title"/>
          </p:nvPr>
        </p:nvSpPr>
        <p:spPr/>
        <p:txBody>
          <a:bodyPr/>
          <a:lstStyle/>
          <a:p>
            <a:r>
              <a:rPr lang="en-US" sz="3200" dirty="0">
                <a:latin typeface="Segoe UI Variable Text Semibold" pitchFamily="2" charset="0"/>
              </a:rPr>
              <a:t>Why Data Science?</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5940D43D-99C2-F9A7-37B2-DB7BEE4D9EC8}"/>
              </a:ext>
            </a:extLst>
          </p:cNvPr>
          <p:cNvSpPr>
            <a:spLocks noGrp="1"/>
          </p:cNvSpPr>
          <p:nvPr>
            <p:ph type="body" idx="1"/>
          </p:nvPr>
        </p:nvSpPr>
        <p:spPr>
          <a:xfrm>
            <a:off x="786150" y="1010720"/>
            <a:ext cx="7571700" cy="3573600"/>
          </a:xfrm>
        </p:spPr>
        <p:txBody>
          <a:bodyPr/>
          <a:lstStyle/>
          <a:p>
            <a:r>
              <a:rPr lang="en-US" sz="1800" b="0" i="0" dirty="0">
                <a:solidFill>
                  <a:srgbClr val="000000"/>
                </a:solidFill>
                <a:effectLst/>
                <a:latin typeface="Source Sans Pro" panose="020B0503030403020204" pitchFamily="34" charset="0"/>
                <a:ea typeface="Source Sans Pro" panose="020B0503030403020204" pitchFamily="34" charset="0"/>
              </a:rPr>
              <a:t>A company almost can’t survive today without adopting a data-driven approach to their business and advancing it based on trending applications. Yet, the supply of data scientists still remains quite low, hence the demand.</a:t>
            </a:r>
          </a:p>
          <a:p>
            <a:r>
              <a:rPr lang="en-US" sz="1800" b="0" i="0" dirty="0">
                <a:solidFill>
                  <a:srgbClr val="000000"/>
                </a:solidFill>
                <a:effectLst/>
                <a:latin typeface="Source Sans Pro" panose="020B0503030403020204" pitchFamily="34" charset="0"/>
                <a:ea typeface="Source Sans Pro" panose="020B0503030403020204" pitchFamily="34" charset="0"/>
              </a:rPr>
              <a:t>Without the expertise of professionals who turn cutting-edge technology into actionable insights, Big Data is nothing.</a:t>
            </a:r>
          </a:p>
          <a:p>
            <a:r>
              <a:rPr lang="en-US" sz="1800" dirty="0">
                <a:latin typeface="Source Sans Pro" panose="020B0503030403020204" pitchFamily="34" charset="0"/>
                <a:ea typeface="Source Sans Pro" panose="020B0503030403020204" pitchFamily="34" charset="0"/>
              </a:rPr>
              <a:t>In the past few years, the demand for data science skills and data-driven decision-making has steeply risen as they become essential tools for organizations that want to do everything they can to ensure success.</a:t>
            </a:r>
          </a:p>
          <a:p>
            <a:endParaRPr lang="en-US" sz="1800" dirty="0">
              <a:latin typeface="Source Sans Pro" panose="020B0503030403020204" pitchFamily="34" charset="0"/>
              <a:ea typeface="Source Sans Pro" panose="020B0503030403020204" pitchFamily="34" charset="0"/>
            </a:endParaRPr>
          </a:p>
          <a:p>
            <a:endParaRPr lang="en-IN" sz="18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1FC27F29-C4AC-FD49-8CC7-BAE8CDEA0F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421829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6BC6-5DB1-A2AB-D303-74660D19DCE2}"/>
              </a:ext>
            </a:extLst>
          </p:cNvPr>
          <p:cNvSpPr>
            <a:spLocks noGrp="1"/>
          </p:cNvSpPr>
          <p:nvPr>
            <p:ph type="title"/>
          </p:nvPr>
        </p:nvSpPr>
        <p:spPr/>
        <p:txBody>
          <a:bodyPr/>
          <a:lstStyle/>
          <a:p>
            <a:r>
              <a:rPr lang="en-US" sz="3200" dirty="0">
                <a:latin typeface="Segoe UI Variable Text Semibold" pitchFamily="2" charset="0"/>
              </a:rPr>
              <a:t>Data Science applications and examples</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B0BC4124-CFCC-39C0-9BA2-27AC2F7852FC}"/>
              </a:ext>
            </a:extLst>
          </p:cNvPr>
          <p:cNvSpPr>
            <a:spLocks noGrp="1"/>
          </p:cNvSpPr>
          <p:nvPr>
            <p:ph type="body" idx="1"/>
          </p:nvPr>
        </p:nvSpPr>
        <p:spPr>
          <a:xfrm>
            <a:off x="786150" y="1010720"/>
            <a:ext cx="7571700" cy="3910196"/>
          </a:xfrm>
        </p:spPr>
        <p:txBody>
          <a:bodyPr/>
          <a:lstStyle/>
          <a:p>
            <a:pPr algn="l">
              <a:buFont typeface="Arial" panose="020B0604020202020204" pitchFamily="34" charset="0"/>
              <a:buChar char="•"/>
            </a:pPr>
            <a:r>
              <a:rPr lang="en-US" sz="1600" b="1" i="0" dirty="0">
                <a:solidFill>
                  <a:srgbClr val="3A3B41"/>
                </a:solidFill>
                <a:effectLst/>
                <a:latin typeface="Georgia" panose="02040502050405020303" pitchFamily="18" charset="0"/>
              </a:rPr>
              <a:t>Healthcare:</a:t>
            </a:r>
            <a:r>
              <a:rPr lang="en-US" sz="1600" b="0" i="0" dirty="0">
                <a:solidFill>
                  <a:srgbClr val="3A3B41"/>
                </a:solidFill>
                <a:effectLst/>
                <a:latin typeface="Georgia" panose="02040502050405020303" pitchFamily="18" charset="0"/>
              </a:rPr>
              <a:t> Data science can identify and predict disease, and personalize healthcare recommendations.</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Transportation:</a:t>
            </a:r>
            <a:r>
              <a:rPr lang="en-US" sz="1600" b="0" i="0" dirty="0">
                <a:solidFill>
                  <a:srgbClr val="3A3B41"/>
                </a:solidFill>
                <a:effectLst/>
                <a:latin typeface="Georgia" panose="02040502050405020303" pitchFamily="18" charset="0"/>
              </a:rPr>
              <a:t> Data science can optimize shipping routes in real time.</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Sports:</a:t>
            </a:r>
            <a:r>
              <a:rPr lang="en-US" sz="1600" b="0" i="0" dirty="0">
                <a:solidFill>
                  <a:srgbClr val="3A3B41"/>
                </a:solidFill>
                <a:effectLst/>
                <a:latin typeface="Georgia" panose="02040502050405020303" pitchFamily="18" charset="0"/>
              </a:rPr>
              <a:t> Data science can accurately evaluate athletes’ performance.</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Government:</a:t>
            </a:r>
            <a:r>
              <a:rPr lang="en-US" sz="1600" b="0" i="0" dirty="0">
                <a:solidFill>
                  <a:srgbClr val="3A3B41"/>
                </a:solidFill>
                <a:effectLst/>
                <a:latin typeface="Georgia" panose="02040502050405020303" pitchFamily="18" charset="0"/>
              </a:rPr>
              <a:t> Data science can prevent tax evasion and predict incarceration rates.</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E-commerce:</a:t>
            </a:r>
            <a:r>
              <a:rPr lang="en-US" sz="1600" b="0" i="0" dirty="0">
                <a:solidFill>
                  <a:srgbClr val="3A3B41"/>
                </a:solidFill>
                <a:effectLst/>
                <a:latin typeface="Georgia" panose="02040502050405020303" pitchFamily="18" charset="0"/>
              </a:rPr>
              <a:t> Data science can automate digital ad placement.</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Gaming:</a:t>
            </a:r>
            <a:r>
              <a:rPr lang="en-US" sz="1600" b="0" i="0" dirty="0">
                <a:solidFill>
                  <a:srgbClr val="3A3B41"/>
                </a:solidFill>
                <a:effectLst/>
                <a:latin typeface="Georgia" panose="02040502050405020303" pitchFamily="18" charset="0"/>
              </a:rPr>
              <a:t> Data science can improve online gaming experiences.</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Social media:</a:t>
            </a:r>
            <a:r>
              <a:rPr lang="en-US" sz="1600" b="0" i="0" dirty="0">
                <a:solidFill>
                  <a:srgbClr val="3A3B41"/>
                </a:solidFill>
                <a:effectLst/>
                <a:latin typeface="Georgia" panose="02040502050405020303" pitchFamily="18" charset="0"/>
              </a:rPr>
              <a:t> Data science can create algorithms to pinpoint compatible partners.</a:t>
            </a:r>
          </a:p>
          <a:p>
            <a:pPr algn="l">
              <a:buFont typeface="Arial" panose="020B0604020202020204" pitchFamily="34" charset="0"/>
              <a:buChar char="•"/>
            </a:pPr>
            <a:r>
              <a:rPr lang="en-US" sz="1600" b="1" i="0" dirty="0">
                <a:solidFill>
                  <a:srgbClr val="3A3B41"/>
                </a:solidFill>
                <a:effectLst/>
                <a:latin typeface="Georgia" panose="02040502050405020303" pitchFamily="18" charset="0"/>
              </a:rPr>
              <a:t>Fintech:</a:t>
            </a:r>
            <a:r>
              <a:rPr lang="en-US" sz="1600" b="0" i="0" dirty="0">
                <a:solidFill>
                  <a:srgbClr val="3A3B41"/>
                </a:solidFill>
                <a:effectLst/>
                <a:latin typeface="Georgia" panose="02040502050405020303" pitchFamily="18" charset="0"/>
              </a:rPr>
              <a:t> Data science can help create credit reports and financial profiles, run accelerated underwriting, and create predictive models based on historical payroll data.</a:t>
            </a:r>
          </a:p>
          <a:p>
            <a:endParaRPr lang="en-IN" sz="1600" dirty="0"/>
          </a:p>
        </p:txBody>
      </p:sp>
      <p:sp>
        <p:nvSpPr>
          <p:cNvPr id="4" name="Slide Number Placeholder 3">
            <a:extLst>
              <a:ext uri="{FF2B5EF4-FFF2-40B4-BE49-F238E27FC236}">
                <a16:creationId xmlns:a16="http://schemas.microsoft.com/office/drawing/2014/main" id="{4334D94E-3D46-49DF-CBE5-BA698F136E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622070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7CC764-93F9-CF3D-A954-8EA1B6A77F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a:extLst>
              <a:ext uri="{FF2B5EF4-FFF2-40B4-BE49-F238E27FC236}">
                <a16:creationId xmlns:a16="http://schemas.microsoft.com/office/drawing/2014/main" id="{2315F1A5-745E-F198-0BB6-426FABEC5CB4}"/>
              </a:ext>
            </a:extLst>
          </p:cNvPr>
          <p:cNvPicPr>
            <a:picLocks noChangeAspect="1"/>
          </p:cNvPicPr>
          <p:nvPr/>
        </p:nvPicPr>
        <p:blipFill>
          <a:blip r:embed="rId2"/>
          <a:stretch>
            <a:fillRect/>
          </a:stretch>
        </p:blipFill>
        <p:spPr>
          <a:xfrm>
            <a:off x="1962119" y="248297"/>
            <a:ext cx="4646905" cy="4646905"/>
          </a:xfrm>
          <a:prstGeom prst="rect">
            <a:avLst/>
          </a:prstGeom>
        </p:spPr>
      </p:pic>
    </p:spTree>
    <p:extLst>
      <p:ext uri="{BB962C8B-B14F-4D97-AF65-F5344CB8AC3E}">
        <p14:creationId xmlns:p14="http://schemas.microsoft.com/office/powerpoint/2010/main" val="2430388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98BC-E8C9-86DD-60C5-202DDB9B292E}"/>
              </a:ext>
            </a:extLst>
          </p:cNvPr>
          <p:cNvSpPr>
            <a:spLocks noGrp="1"/>
          </p:cNvSpPr>
          <p:nvPr>
            <p:ph type="title"/>
          </p:nvPr>
        </p:nvSpPr>
        <p:spPr/>
        <p:txBody>
          <a:bodyPr/>
          <a:lstStyle/>
          <a:p>
            <a:r>
              <a:rPr lang="en-US" sz="3200" dirty="0">
                <a:latin typeface="Segoe UI Variable Text Semibold" pitchFamily="2" charset="0"/>
              </a:rPr>
              <a:t>Data Science Life Cycle</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F74335B6-45F0-FAAD-C561-4BC5D8E231D9}"/>
              </a:ext>
            </a:extLst>
          </p:cNvPr>
          <p:cNvSpPr>
            <a:spLocks noGrp="1"/>
          </p:cNvSpPr>
          <p:nvPr>
            <p:ph type="body" idx="1"/>
          </p:nvPr>
        </p:nvSpPr>
        <p:spPr>
          <a:xfrm>
            <a:off x="786150" y="784950"/>
            <a:ext cx="7571700" cy="3573600"/>
          </a:xfrm>
        </p:spPr>
        <p:txBody>
          <a:bodyPr/>
          <a:lstStyle/>
          <a:p>
            <a:r>
              <a:rPr lang="en-US" sz="1600" b="1" dirty="0">
                <a:latin typeface="Source Sans Pro" panose="020B0503030403020204" pitchFamily="34" charset="0"/>
                <a:ea typeface="Source Sans Pro" panose="020B0503030403020204" pitchFamily="34" charset="0"/>
              </a:rPr>
              <a:t>1. Business Understanding: </a:t>
            </a:r>
            <a:r>
              <a:rPr lang="en-US" sz="1600" b="0" i="0" dirty="0">
                <a:solidFill>
                  <a:srgbClr val="171A22"/>
                </a:solidFill>
                <a:effectLst/>
                <a:latin typeface="Source Sans Pro" panose="020B0503030403020204" pitchFamily="34" charset="0"/>
                <a:ea typeface="Source Sans Pro" panose="020B0503030403020204" pitchFamily="34" charset="0"/>
              </a:rPr>
              <a:t>The entire cycle centers around the enterprise objective. What will you solve if you no longer have a particular issue? It is extremely important to genuinely understand the commercial enterprise goal, as this will be your primary objective of the analysis. Following desirable perception, only we can determine the exact objective of evaluation that aligns with the enterprise goal. For example, you must determine if the customer wishes to reduce the amount of savings lost, or if they would prefer to forecast the price of a commodity.</a:t>
            </a:r>
          </a:p>
          <a:p>
            <a:r>
              <a:rPr lang="en-US" sz="1600" b="1" dirty="0">
                <a:solidFill>
                  <a:srgbClr val="171A22"/>
                </a:solidFill>
                <a:latin typeface="Source Sans Pro" panose="020B0503030403020204" pitchFamily="34" charset="0"/>
                <a:ea typeface="Source Sans Pro" panose="020B0503030403020204" pitchFamily="34" charset="0"/>
              </a:rPr>
              <a:t>2. Data Understanding: </a:t>
            </a:r>
            <a:r>
              <a:rPr lang="en-US" sz="1600" dirty="0">
                <a:solidFill>
                  <a:srgbClr val="171A22"/>
                </a:solidFill>
                <a:latin typeface="Source Sans Pro" panose="020B0503030403020204" pitchFamily="34" charset="0"/>
                <a:ea typeface="Source Sans Pro" panose="020B0503030403020204" pitchFamily="34" charset="0"/>
              </a:rPr>
              <a:t>Following enterprise understanding, the next step is data understanding, which encompasses a collection of all the available data. Here, it is essential to collaborate closely with the commercial enterprise team, as they are likely aware of the information available, which facts should be employed for this commercial enterprise issue and other information. This step involves describing the data, structure, relevance, and record type. Graphical plots are used to explore the information. In other words, extracting any information that can be derived from the data by simply examining it.</a:t>
            </a:r>
            <a:endParaRPr lang="en-IN" sz="16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8D7582E6-BC46-00A6-3355-4757515DAF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2108192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ABAC8C-11AC-5359-E9A4-4A2A94942EE5}"/>
              </a:ext>
            </a:extLst>
          </p:cNvPr>
          <p:cNvSpPr>
            <a:spLocks noGrp="1"/>
          </p:cNvSpPr>
          <p:nvPr>
            <p:ph type="body" idx="1"/>
          </p:nvPr>
        </p:nvSpPr>
        <p:spPr>
          <a:xfrm>
            <a:off x="786150" y="228600"/>
            <a:ext cx="7571700" cy="4606700"/>
          </a:xfrm>
        </p:spPr>
        <p:txBody>
          <a:bodyPr/>
          <a:lstStyle/>
          <a:p>
            <a:r>
              <a:rPr lang="en-IN" sz="1600" b="1" i="0" dirty="0">
                <a:solidFill>
                  <a:srgbClr val="273239"/>
                </a:solidFill>
                <a:effectLst/>
                <a:latin typeface="Source Sans Pro" panose="020B0503030403020204" pitchFamily="34" charset="0"/>
                <a:ea typeface="Source Sans Pro" panose="020B0503030403020204" pitchFamily="34" charset="0"/>
              </a:rPr>
              <a:t>3. Preparation of Data: </a:t>
            </a:r>
            <a:r>
              <a:rPr lang="en-US" sz="1600" i="0" dirty="0">
                <a:solidFill>
                  <a:srgbClr val="273239"/>
                </a:solidFill>
                <a:effectLst/>
                <a:latin typeface="Source Sans Pro" panose="020B0503030403020204" pitchFamily="34" charset="0"/>
                <a:ea typeface="Source Sans Pro" panose="020B0503030403020204" pitchFamily="34" charset="0"/>
              </a:rPr>
              <a:t>The next step is data preparation. This includes the selection of relevant data, integration of the data sets by combining them, cleaning of the data, treatment of missing values by either elimination or imputation, treatment of inaccurate data by elimination, testing for outliers by using box plots, and dealing with them. Creating new data, and extracting new elements from existing data. Formatting the data according to the desired structure, removing any unwanted columns and characteristics. Data preparation may be the most labor-intensive but is arguably the most important step in the entire existence cycle. The accuracy of your model will depend on the accuracy of your data.</a:t>
            </a:r>
          </a:p>
          <a:p>
            <a:r>
              <a:rPr lang="en-IN" sz="1600" b="1" dirty="0">
                <a:latin typeface="Source Sans Pro" panose="020B0503030403020204" pitchFamily="34" charset="0"/>
                <a:ea typeface="Source Sans Pro" panose="020B0503030403020204" pitchFamily="34" charset="0"/>
              </a:rPr>
              <a:t>4. </a:t>
            </a:r>
            <a:r>
              <a:rPr lang="en-US" sz="1600" b="1" dirty="0">
                <a:latin typeface="Source Sans Pro" panose="020B0503030403020204" pitchFamily="34" charset="0"/>
                <a:ea typeface="Source Sans Pro" panose="020B0503030403020204" pitchFamily="34" charset="0"/>
              </a:rPr>
              <a:t>Exploratory Data Analysis: </a:t>
            </a:r>
            <a:r>
              <a:rPr lang="en-US" sz="1600" dirty="0">
                <a:latin typeface="Source Sans Pro" panose="020B0503030403020204" pitchFamily="34" charset="0"/>
                <a:ea typeface="Source Sans Pro" panose="020B0503030403020204" pitchFamily="34" charset="0"/>
              </a:rPr>
              <a:t>This step includes getting some concept about the answer and elements affecting it, earlier than constructing the real model. The distribution of data inside distinctive variables of a character is explored graphically with the usage of bar graphs, Relations between distinct aspects are captured via graphical representations like scatter plots and warmth maps. Many data visualization strategies are used to discover each and every characteristic individually and by means of combining them with different features.</a:t>
            </a:r>
          </a:p>
          <a:p>
            <a:endParaRPr lang="en-US" sz="1600" dirty="0">
              <a:latin typeface="Source Sans Pro" panose="020B0503030403020204" pitchFamily="34" charset="0"/>
              <a:ea typeface="Source Sans Pro" panose="020B0503030403020204" pitchFamily="34" charset="0"/>
            </a:endParaRPr>
          </a:p>
          <a:p>
            <a:endParaRPr lang="en-IN" sz="16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C2393BC4-0FAB-9370-0CC5-88E25DF1EE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62392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6146" name="Picture 2" descr="Uses and Application of Artificial Intelligence in Business Today - Ntansa">
            <a:extLst>
              <a:ext uri="{FF2B5EF4-FFF2-40B4-BE49-F238E27FC236}">
                <a16:creationId xmlns:a16="http://schemas.microsoft.com/office/drawing/2014/main" id="{136A0C94-3EE0-1490-5C34-E698B2387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6" y="618681"/>
            <a:ext cx="8063023" cy="415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3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5A709-D458-11CF-D1EB-C56F1DD9F6DA}"/>
              </a:ext>
            </a:extLst>
          </p:cNvPr>
          <p:cNvSpPr>
            <a:spLocks noGrp="1"/>
          </p:cNvSpPr>
          <p:nvPr>
            <p:ph type="body" idx="1"/>
          </p:nvPr>
        </p:nvSpPr>
        <p:spPr>
          <a:xfrm>
            <a:off x="224631" y="72189"/>
            <a:ext cx="8454103" cy="4366069"/>
          </a:xfrm>
        </p:spPr>
        <p:txBody>
          <a:bodyPr/>
          <a:lstStyle/>
          <a:p>
            <a:r>
              <a:rPr lang="en-IN" sz="1600" b="1" i="0" dirty="0">
                <a:solidFill>
                  <a:srgbClr val="273239"/>
                </a:solidFill>
                <a:effectLst/>
                <a:latin typeface="Source Sans Pro" panose="020B0503030403020204" pitchFamily="34" charset="0"/>
                <a:ea typeface="Source Sans Pro" panose="020B0503030403020204" pitchFamily="34" charset="0"/>
              </a:rPr>
              <a:t>5. Data Modelling: </a:t>
            </a:r>
            <a:r>
              <a:rPr lang="en-US" sz="1600" i="0" dirty="0">
                <a:solidFill>
                  <a:srgbClr val="273239"/>
                </a:solidFill>
                <a:effectLst/>
                <a:latin typeface="Source Sans Pro" panose="020B0503030403020204" pitchFamily="34" charset="0"/>
                <a:ea typeface="Source Sans Pro" panose="020B0503030403020204" pitchFamily="34" charset="0"/>
              </a:rPr>
              <a:t>At the core of data analysis lies data modeling. A model receives the structured data as input and outputs the desired outcome. This step involves selecting the appropriate type of model, such as a classification problem, a regression problem, or a cluster problem. After selecting the model family and the number of algorithms within that family, we must carefully select the algorithms to implement and enforce. We must adjust the hyperparameters for each model to achieve the desired performance. Additionally, we must ensure that there is an appropriate balance between overall performance and overall applicability. We no longer want the model to analyze the data and perform poorly on new data.</a:t>
            </a:r>
          </a:p>
          <a:p>
            <a:r>
              <a:rPr lang="en-IN" sz="1600" b="1" dirty="0">
                <a:latin typeface="Source Sans Pro" panose="020B0503030403020204" pitchFamily="34" charset="0"/>
                <a:ea typeface="Source Sans Pro" panose="020B0503030403020204" pitchFamily="34" charset="0"/>
              </a:rPr>
              <a:t>6. Model Evaluation: </a:t>
            </a:r>
            <a:r>
              <a:rPr lang="en-US" sz="1600" dirty="0">
                <a:latin typeface="Source Sans Pro" panose="020B0503030403020204" pitchFamily="34" charset="0"/>
                <a:ea typeface="Source Sans Pro" panose="020B0503030403020204" pitchFamily="34" charset="0"/>
              </a:rPr>
              <a:t>This is where the model is evaluated to determine if it is ready for deployment. The model is tested on unseen data and evaluated on a carefully considered set of assessment parameters. Furthermore, it is necessary to ensure that the model is in line with reality. If a quality final result is not achieved in the evaluation, the entire modeling process must be repeated until the desired stage of metrics is reached. Every data science solution, machine learning model, is, like a human, constantly evolving, and must be able to improve itself with new data and adapt to a new assessment metric. While it is possible to construct multiple models for a particular phenomenon, many of them may be imperfect. Model assessment assists in selecting and constructing an ideal model.</a:t>
            </a:r>
            <a:endParaRPr lang="en-IN" sz="16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3EB7F733-1108-3E33-F085-9D6F7A6C0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120384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654332-C608-489A-7ADC-D2D8D3469E36}"/>
              </a:ext>
            </a:extLst>
          </p:cNvPr>
          <p:cNvSpPr>
            <a:spLocks noGrp="1"/>
          </p:cNvSpPr>
          <p:nvPr>
            <p:ph type="body" idx="1"/>
          </p:nvPr>
        </p:nvSpPr>
        <p:spPr>
          <a:xfrm>
            <a:off x="786150" y="132347"/>
            <a:ext cx="7571700" cy="4702953"/>
          </a:xfrm>
        </p:spPr>
        <p:txBody>
          <a:bodyPr/>
          <a:lstStyle/>
          <a:p>
            <a:r>
              <a:rPr lang="en-IN" sz="1600" b="1" i="0" dirty="0">
                <a:solidFill>
                  <a:srgbClr val="273239"/>
                </a:solidFill>
                <a:effectLst/>
                <a:latin typeface="Source Sans Pro" panose="020B0503030403020204" pitchFamily="34" charset="0"/>
                <a:ea typeface="Source Sans Pro" panose="020B0503030403020204" pitchFamily="34" charset="0"/>
              </a:rPr>
              <a:t>7. Model Deployment: </a:t>
            </a:r>
            <a:r>
              <a:rPr lang="en-US" sz="1600" i="0" dirty="0">
                <a:solidFill>
                  <a:srgbClr val="273239"/>
                </a:solidFill>
                <a:effectLst/>
                <a:latin typeface="Source Sans Pro" panose="020B0503030403020204" pitchFamily="34" charset="0"/>
                <a:ea typeface="Source Sans Pro" panose="020B0503030403020204" pitchFamily="34" charset="0"/>
              </a:rPr>
              <a:t>The model is then deployed in the desired structure and channel after a thorough evaluation. This is the final stage of the data science lifecycle. Every step of the life cycle outlined above must be carefully considered; if any step is performed incorrectly, it will have an impact on the next step and the entire effort will be wasted. For instance, if data is not aggregated correctly, records will be lost and the ideal model will no longer be built. If data is not cleaned correctly, the model will cease to function. If a model is not evaluated correctly, it will not be successful in the real world. From Business Perception to model deployment, each step must be given due consideration, time, and energy.</a:t>
            </a:r>
            <a:endParaRPr lang="en-IN" sz="16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EADE8C8C-CCAD-A4E1-58EB-5597C93BEF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755854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309B21-F1C8-8077-4A1B-ACF884CA8860}"/>
              </a:ext>
            </a:extLst>
          </p:cNvPr>
          <p:cNvSpPr>
            <a:spLocks noGrp="1"/>
          </p:cNvSpPr>
          <p:nvPr>
            <p:ph type="sldNum" sz="quarter" idx="12"/>
          </p:nvPr>
        </p:nvSpPr>
        <p:spPr/>
        <p:txBody>
          <a:bodyPr/>
          <a:lstStyle/>
          <a:p>
            <a:fld id="{6F1BC758-72A2-42E1-9E0B-76061D65960E}" type="slidenum">
              <a:rPr lang="en-IN" smtClean="0"/>
              <a:t>52</a:t>
            </a:fld>
            <a:endParaRPr lang="en-IN"/>
          </a:p>
        </p:txBody>
      </p:sp>
      <p:pic>
        <p:nvPicPr>
          <p:cNvPr id="2052" name="Picture 4" descr="Most Used Data Science Tools and Technologies in 2017 and What to Expect  for 2018 |">
            <a:extLst>
              <a:ext uri="{FF2B5EF4-FFF2-40B4-BE49-F238E27FC236}">
                <a16:creationId xmlns:a16="http://schemas.microsoft.com/office/drawing/2014/main" id="{17798039-B3EB-232D-E862-792861530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19" y="0"/>
            <a:ext cx="3113668" cy="4735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3C8DD7-9F5A-9209-05C8-B70F9BEF981E}"/>
              </a:ext>
            </a:extLst>
          </p:cNvPr>
          <p:cNvSpPr txBox="1"/>
          <p:nvPr/>
        </p:nvSpPr>
        <p:spPr>
          <a:xfrm>
            <a:off x="3572820" y="3269916"/>
            <a:ext cx="4729447" cy="738664"/>
          </a:xfrm>
          <a:prstGeom prst="rect">
            <a:avLst/>
          </a:prstGeom>
          <a:noFill/>
        </p:spPr>
        <p:txBody>
          <a:bodyPr wrap="square" rtlCol="0">
            <a:spAutoFit/>
          </a:bodyPr>
          <a:lstStyle/>
          <a:p>
            <a:r>
              <a:rPr lang="en-US" b="1" dirty="0"/>
              <a:t>Data from Kaggle about the most used data science/analytics tools, technology, and languages. Responded by over 10,000 respondents.</a:t>
            </a:r>
            <a:endParaRPr lang="en-IN" b="1" dirty="0"/>
          </a:p>
        </p:txBody>
      </p:sp>
      <p:sp>
        <p:nvSpPr>
          <p:cNvPr id="9" name="TextBox 8">
            <a:extLst>
              <a:ext uri="{FF2B5EF4-FFF2-40B4-BE49-F238E27FC236}">
                <a16:creationId xmlns:a16="http://schemas.microsoft.com/office/drawing/2014/main" id="{8F40A272-8C80-9517-407A-4BE686B403B9}"/>
              </a:ext>
            </a:extLst>
          </p:cNvPr>
          <p:cNvSpPr txBox="1"/>
          <p:nvPr/>
        </p:nvSpPr>
        <p:spPr>
          <a:xfrm>
            <a:off x="3481987" y="66612"/>
            <a:ext cx="4202606" cy="3108543"/>
          </a:xfrm>
          <a:prstGeom prst="rect">
            <a:avLst/>
          </a:prstGeom>
          <a:noFill/>
          <a:ln>
            <a:solidFill>
              <a:schemeClr val="bg1">
                <a:lumMod val="75000"/>
              </a:schemeClr>
            </a:solidFill>
          </a:ln>
        </p:spPr>
        <p:txBody>
          <a:bodyPr wrap="square" rtlCol="0">
            <a:spAutoFit/>
          </a:bodyPr>
          <a:lstStyle/>
          <a:p>
            <a:r>
              <a:rPr lang="en-US" b="1" dirty="0"/>
              <a:t>Most Popular Data analytics/Science tools:</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SQL</a:t>
            </a:r>
          </a:p>
          <a:p>
            <a:pPr marL="285750" indent="-285750">
              <a:buFont typeface="Arial" panose="020B0604020202020204" pitchFamily="34" charset="0"/>
              <a:buChar char="•"/>
            </a:pPr>
            <a:r>
              <a:rPr lang="en-US" dirty="0" err="1"/>
              <a:t>Jupyter</a:t>
            </a:r>
            <a:r>
              <a:rPr lang="en-US" dirty="0"/>
              <a:t> notebooks</a:t>
            </a:r>
          </a:p>
          <a:p>
            <a:pPr marL="285750" indent="-285750">
              <a:buFont typeface="Arial" panose="020B0604020202020204" pitchFamily="34" charset="0"/>
              <a:buChar char="•"/>
            </a:pPr>
            <a:r>
              <a:rPr lang="en-US" dirty="0"/>
              <a:t>TensorFlow</a:t>
            </a:r>
          </a:p>
          <a:p>
            <a:pPr marL="285750" indent="-285750">
              <a:buFont typeface="Arial" panose="020B0604020202020204" pitchFamily="34" charset="0"/>
              <a:buChar char="•"/>
            </a:pPr>
            <a:r>
              <a:rPr lang="en-US" dirty="0"/>
              <a:t>C/C++</a:t>
            </a:r>
          </a:p>
          <a:p>
            <a:pPr marL="285750" indent="-285750">
              <a:buFont typeface="Arial" panose="020B0604020202020204" pitchFamily="34" charset="0"/>
              <a:buChar char="•"/>
            </a:pPr>
            <a:r>
              <a:rPr lang="en-US" dirty="0"/>
              <a:t>NoSQL</a:t>
            </a:r>
          </a:p>
          <a:p>
            <a:pPr marL="285750" indent="-285750">
              <a:buFont typeface="Arial" panose="020B0604020202020204" pitchFamily="34" charset="0"/>
              <a:buChar char="•"/>
            </a:pPr>
            <a:r>
              <a:rPr lang="en-US" dirty="0"/>
              <a:t>MATLAB/Octave</a:t>
            </a:r>
          </a:p>
          <a:p>
            <a:pPr marL="285750" indent="-285750">
              <a:buFont typeface="Arial" panose="020B0604020202020204" pitchFamily="34" charset="0"/>
              <a:buChar char="•"/>
            </a:pPr>
            <a:r>
              <a:rPr lang="en-US" dirty="0"/>
              <a:t>Java</a:t>
            </a:r>
          </a:p>
          <a:p>
            <a:pPr marL="285750" indent="-285750">
              <a:buFont typeface="Arial" panose="020B0604020202020204" pitchFamily="34" charset="0"/>
              <a:buChar char="•"/>
            </a:pPr>
            <a:r>
              <a:rPr lang="en-US" dirty="0"/>
              <a:t>Hadoop/Hive/Pig</a:t>
            </a:r>
          </a:p>
          <a:p>
            <a:pPr marL="285750" indent="-285750">
              <a:buFont typeface="Arial" panose="020B0604020202020204" pitchFamily="34" charset="0"/>
              <a:buChar char="•"/>
            </a:pPr>
            <a:r>
              <a:rPr lang="en-US" dirty="0"/>
              <a:t>Spark/</a:t>
            </a:r>
            <a:r>
              <a:rPr lang="en-US" dirty="0" err="1"/>
              <a:t>Mlib</a:t>
            </a:r>
            <a:endParaRPr lang="en-US" dirty="0"/>
          </a:p>
          <a:p>
            <a:pPr marL="285750" indent="-285750">
              <a:buFont typeface="Arial" panose="020B0604020202020204" pitchFamily="34" charset="0"/>
              <a:buChar char="•"/>
            </a:pPr>
            <a:r>
              <a:rPr lang="en-US" dirty="0"/>
              <a:t>Microsoft Excel Data Mining </a:t>
            </a:r>
            <a:r>
              <a:rPr lang="en-US" b="1" dirty="0"/>
              <a:t>and more…</a:t>
            </a:r>
          </a:p>
          <a:p>
            <a:pPr algn="r"/>
            <a:endParaRPr lang="en-US" dirty="0"/>
          </a:p>
        </p:txBody>
      </p:sp>
    </p:spTree>
    <p:extLst>
      <p:ext uri="{BB962C8B-B14F-4D97-AF65-F5344CB8AC3E}">
        <p14:creationId xmlns:p14="http://schemas.microsoft.com/office/powerpoint/2010/main" val="3124712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ABB3-679F-5356-F1CC-A0DCBB98134C}"/>
              </a:ext>
            </a:extLst>
          </p:cNvPr>
          <p:cNvSpPr>
            <a:spLocks noGrp="1"/>
          </p:cNvSpPr>
          <p:nvPr>
            <p:ph type="title"/>
          </p:nvPr>
        </p:nvSpPr>
        <p:spPr/>
        <p:txBody>
          <a:bodyPr/>
          <a:lstStyle/>
          <a:p>
            <a:r>
              <a:rPr lang="en-US" sz="3200" dirty="0">
                <a:latin typeface="Segoe UI Variable Text Semibold" pitchFamily="2" charset="0"/>
              </a:rPr>
              <a:t>Data Exploration</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AF828510-D054-0D9B-A6FE-66CA0A51C4D0}"/>
              </a:ext>
            </a:extLst>
          </p:cNvPr>
          <p:cNvSpPr>
            <a:spLocks noGrp="1"/>
          </p:cNvSpPr>
          <p:nvPr>
            <p:ph type="body" idx="1"/>
          </p:nvPr>
        </p:nvSpPr>
        <p:spPr>
          <a:xfrm>
            <a:off x="786150" y="1010720"/>
            <a:ext cx="7571700" cy="3573600"/>
          </a:xfrm>
        </p:spPr>
        <p:txBody>
          <a:bodyPr/>
          <a:lstStyle/>
          <a:p>
            <a:r>
              <a:rPr lang="en-US" sz="1800" b="0" i="0" dirty="0">
                <a:solidFill>
                  <a:srgbClr val="171A22"/>
                </a:solidFill>
                <a:effectLst/>
                <a:latin typeface="Inter"/>
              </a:rPr>
              <a:t>Data exploration techniques encompass both manual data analysis and automated data analysis software solutions that analyze and visualize data variables, dataset structure, outliers, and data value distribution to uncover correlations and observation points, allowing data analysts to gain a deeper understanding of the raw data.</a:t>
            </a:r>
          </a:p>
          <a:p>
            <a:r>
              <a:rPr lang="en-US" sz="1800" dirty="0"/>
              <a:t>Data is often collected in voluminous, unstructured formats from multiple sources and data analysts need to understand and create a holistic view of the data prior to extracting pertinent data for analysis, including univariate data, bivariate data, multivariate data, and principal component analysis (PCA).</a:t>
            </a:r>
          </a:p>
          <a:p>
            <a:r>
              <a:rPr lang="en-US" sz="1800" dirty="0"/>
              <a:t>Some tools for data exploration are Google Looker, Google Fusion Tables, Tableau, Microsoft Power BI, and more…</a:t>
            </a:r>
            <a:endParaRPr lang="en-IN" sz="1800" dirty="0"/>
          </a:p>
        </p:txBody>
      </p:sp>
      <p:sp>
        <p:nvSpPr>
          <p:cNvPr id="4" name="Slide Number Placeholder 3">
            <a:extLst>
              <a:ext uri="{FF2B5EF4-FFF2-40B4-BE49-F238E27FC236}">
                <a16:creationId xmlns:a16="http://schemas.microsoft.com/office/drawing/2014/main" id="{DC42FF75-73AD-6FBE-ACC5-2C5A2C3AC0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585994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4966-DFED-37E2-9994-8DC2466DDFA8}"/>
              </a:ext>
            </a:extLst>
          </p:cNvPr>
          <p:cNvSpPr>
            <a:spLocks noGrp="1"/>
          </p:cNvSpPr>
          <p:nvPr>
            <p:ph type="title"/>
          </p:nvPr>
        </p:nvSpPr>
        <p:spPr/>
        <p:txBody>
          <a:bodyPr/>
          <a:lstStyle/>
          <a:p>
            <a:r>
              <a:rPr lang="en-US" sz="3200" dirty="0">
                <a:latin typeface="Segoe UI Variable Text Semibold" pitchFamily="2" charset="0"/>
              </a:rPr>
              <a:t>Data Preparation</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41D6289D-97A3-E54D-C1A8-A5C6ACA41F06}"/>
              </a:ext>
            </a:extLst>
          </p:cNvPr>
          <p:cNvSpPr>
            <a:spLocks noGrp="1"/>
          </p:cNvSpPr>
          <p:nvPr>
            <p:ph type="body" idx="1"/>
          </p:nvPr>
        </p:nvSpPr>
        <p:spPr>
          <a:xfrm>
            <a:off x="786150" y="925191"/>
            <a:ext cx="7571700" cy="3824660"/>
          </a:xfrm>
        </p:spPr>
        <p:txBody>
          <a:bodyPr/>
          <a:lstStyle/>
          <a:p>
            <a:r>
              <a:rPr lang="en-US" sz="1800" b="0" i="0" dirty="0">
                <a:solidFill>
                  <a:srgbClr val="171A22"/>
                </a:solidFill>
                <a:effectLst/>
                <a:latin typeface="Inter"/>
              </a:rPr>
              <a:t>The process of data preparation involves the collection, cleaning, and labeling of raw data into a format suitable for machine learning algorithms, followed by the exploration and visualization of the data.</a:t>
            </a:r>
          </a:p>
          <a:p>
            <a:r>
              <a:rPr lang="en-US" sz="1800" dirty="0">
                <a:solidFill>
                  <a:srgbClr val="171A22"/>
                </a:solidFill>
                <a:latin typeface="Inter"/>
              </a:rPr>
              <a:t>Steps to data preparation:</a:t>
            </a:r>
          </a:p>
          <a:p>
            <a:pPr marL="76200" indent="0">
              <a:buNone/>
            </a:pPr>
            <a:r>
              <a:rPr lang="en-US" sz="1800" dirty="0">
                <a:solidFill>
                  <a:srgbClr val="171A22"/>
                </a:solidFill>
                <a:latin typeface="Inter"/>
              </a:rPr>
              <a:t>	1. Collect Data</a:t>
            </a:r>
          </a:p>
          <a:p>
            <a:pPr marL="76200" indent="0">
              <a:buNone/>
            </a:pPr>
            <a:r>
              <a:rPr lang="en-US" sz="1800" dirty="0">
                <a:solidFill>
                  <a:srgbClr val="171A22"/>
                </a:solidFill>
                <a:latin typeface="Inter"/>
              </a:rPr>
              <a:t>	2. Clean Data</a:t>
            </a:r>
          </a:p>
          <a:p>
            <a:pPr marL="76200" indent="0">
              <a:buNone/>
            </a:pPr>
            <a:r>
              <a:rPr lang="en-US" sz="1800" dirty="0">
                <a:solidFill>
                  <a:srgbClr val="171A22"/>
                </a:solidFill>
                <a:latin typeface="Inter"/>
              </a:rPr>
              <a:t>	3. Label Data</a:t>
            </a:r>
          </a:p>
          <a:p>
            <a:pPr marL="76200" indent="0">
              <a:buNone/>
            </a:pPr>
            <a:r>
              <a:rPr lang="en-US" sz="1800" dirty="0">
                <a:solidFill>
                  <a:srgbClr val="171A22"/>
                </a:solidFill>
                <a:latin typeface="Inter"/>
              </a:rPr>
              <a:t>	4. Store Data</a:t>
            </a:r>
          </a:p>
          <a:p>
            <a:pPr marL="76200" indent="0">
              <a:buNone/>
            </a:pPr>
            <a:r>
              <a:rPr lang="en-US" sz="1800" dirty="0">
                <a:solidFill>
                  <a:srgbClr val="171A22"/>
                </a:solidFill>
                <a:latin typeface="Inter"/>
              </a:rPr>
              <a:t>	5. Validate and visualize</a:t>
            </a:r>
          </a:p>
          <a:p>
            <a:r>
              <a:rPr lang="en-US" sz="1800" dirty="0">
                <a:solidFill>
                  <a:srgbClr val="171A22"/>
                </a:solidFill>
                <a:latin typeface="Inter"/>
              </a:rPr>
              <a:t>Some tools for data preprocessing are Pandas, NumPy, Tableau, </a:t>
            </a:r>
            <a:r>
              <a:rPr lang="en-US" sz="1800" dirty="0" err="1">
                <a:solidFill>
                  <a:srgbClr val="171A22"/>
                </a:solidFill>
                <a:latin typeface="Inter"/>
              </a:rPr>
              <a:t>OpenRefine</a:t>
            </a:r>
            <a:r>
              <a:rPr lang="en-US" sz="1800" dirty="0">
                <a:solidFill>
                  <a:srgbClr val="171A22"/>
                </a:solidFill>
                <a:latin typeface="Inter"/>
              </a:rPr>
              <a:t>, Matplotlib, NLTK, and more…</a:t>
            </a:r>
          </a:p>
        </p:txBody>
      </p:sp>
      <p:sp>
        <p:nvSpPr>
          <p:cNvPr id="4" name="Slide Number Placeholder 3">
            <a:extLst>
              <a:ext uri="{FF2B5EF4-FFF2-40B4-BE49-F238E27FC236}">
                <a16:creationId xmlns:a16="http://schemas.microsoft.com/office/drawing/2014/main" id="{DC1E97F4-E373-2082-A76F-BEFFFE5382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300052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FBCB-8FB8-DD55-6450-6735E542395B}"/>
              </a:ext>
            </a:extLst>
          </p:cNvPr>
          <p:cNvSpPr>
            <a:spLocks noGrp="1"/>
          </p:cNvSpPr>
          <p:nvPr>
            <p:ph type="title"/>
          </p:nvPr>
        </p:nvSpPr>
        <p:spPr>
          <a:xfrm>
            <a:off x="786149" y="172692"/>
            <a:ext cx="7522699" cy="772976"/>
          </a:xfrm>
        </p:spPr>
        <p:txBody>
          <a:bodyPr/>
          <a:lstStyle/>
          <a:p>
            <a:r>
              <a:rPr lang="en-US" sz="2400" dirty="0">
                <a:latin typeface="Segoe UI Variable Text Semibold" pitchFamily="2" charset="0"/>
              </a:rPr>
              <a:t>Structured Data vs. Semi-Structured Data vs. Unstructured Data</a:t>
            </a:r>
            <a:endParaRPr lang="en-IN" sz="2400" dirty="0">
              <a:latin typeface="Segoe UI Variable Text Semibold" pitchFamily="2" charset="0"/>
            </a:endParaRPr>
          </a:p>
        </p:txBody>
      </p:sp>
      <p:sp>
        <p:nvSpPr>
          <p:cNvPr id="3" name="Text Placeholder 2">
            <a:extLst>
              <a:ext uri="{FF2B5EF4-FFF2-40B4-BE49-F238E27FC236}">
                <a16:creationId xmlns:a16="http://schemas.microsoft.com/office/drawing/2014/main" id="{ECF862B7-89A2-0EC5-1A29-4BE93B4B23DA}"/>
              </a:ext>
            </a:extLst>
          </p:cNvPr>
          <p:cNvSpPr>
            <a:spLocks noGrp="1"/>
          </p:cNvSpPr>
          <p:nvPr>
            <p:ph type="body" idx="1"/>
          </p:nvPr>
        </p:nvSpPr>
        <p:spPr>
          <a:xfrm>
            <a:off x="786149" y="859329"/>
            <a:ext cx="7571700" cy="3573600"/>
          </a:xfrm>
        </p:spPr>
        <p:txBody>
          <a:bodyPr/>
          <a:lstStyle/>
          <a:p>
            <a:r>
              <a:rPr lang="en-US" sz="1800" b="1" dirty="0"/>
              <a:t>Structured data </a:t>
            </a:r>
            <a:r>
              <a:rPr lang="en-US" sz="1800" dirty="0"/>
              <a:t>comprises data elements that can be addressed for efficient analysis. These elements have been structured into a structured repository that is usually a database. All data that can be indexed in database SQL is structured into a table containing rows and columns with relational keys. These data elements can be easily mapped into predefined fields. Currently, structured data is the most processed in development and the simplest way to organize information. An example of structured data is relational data.</a:t>
            </a:r>
          </a:p>
          <a:p>
            <a:r>
              <a:rPr lang="en-US" sz="1800" dirty="0"/>
              <a:t> </a:t>
            </a:r>
            <a:r>
              <a:rPr lang="en-US" sz="1800" b="1" dirty="0"/>
              <a:t>Semi-structured</a:t>
            </a:r>
            <a:r>
              <a:rPr lang="en-US" sz="1800" dirty="0"/>
              <a:t> data is data that is not stored in a relational database, but which has certain organizational characteristics that facilitate its analysis. For some processes, it is possible to store the data in a relational database (although this may be very difficult for certain semi-structured types of data). Semi-structured data exist to facilitate space management. An example of such data is XML data.</a:t>
            </a:r>
            <a:endParaRPr lang="en-IN" sz="1800" dirty="0"/>
          </a:p>
        </p:txBody>
      </p:sp>
      <p:sp>
        <p:nvSpPr>
          <p:cNvPr id="4" name="Slide Number Placeholder 3">
            <a:extLst>
              <a:ext uri="{FF2B5EF4-FFF2-40B4-BE49-F238E27FC236}">
                <a16:creationId xmlns:a16="http://schemas.microsoft.com/office/drawing/2014/main" id="{EC7D5EBD-84B8-8891-B98C-06761DA2E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3712639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191539-C8B9-672C-A49E-33C10989E49B}"/>
              </a:ext>
            </a:extLst>
          </p:cNvPr>
          <p:cNvSpPr>
            <a:spLocks noGrp="1"/>
          </p:cNvSpPr>
          <p:nvPr>
            <p:ph type="body" idx="1"/>
          </p:nvPr>
        </p:nvSpPr>
        <p:spPr>
          <a:xfrm>
            <a:off x="786150" y="180474"/>
            <a:ext cx="7571700" cy="4654826"/>
          </a:xfrm>
        </p:spPr>
        <p:txBody>
          <a:bodyPr/>
          <a:lstStyle/>
          <a:p>
            <a:r>
              <a:rPr lang="en-US" b="1" dirty="0"/>
              <a:t>Unstructured data </a:t>
            </a:r>
            <a:r>
              <a:rPr lang="en-US" dirty="0"/>
              <a:t>is data that is not organized in a predefined manner or does not have a predefined data model, thus it is not a good fit for a mainstream relational database. So for Unstructured data, there are alternative platforms for storing and managing, it is increasingly prevalent in IT systems and is used by organizations in a variety of business intelligence and analytics applications. Example: Word, PDF, Text, Media logs. </a:t>
            </a:r>
            <a:endParaRPr lang="en-IN" dirty="0"/>
          </a:p>
        </p:txBody>
      </p:sp>
      <p:sp>
        <p:nvSpPr>
          <p:cNvPr id="4" name="Slide Number Placeholder 3">
            <a:extLst>
              <a:ext uri="{FF2B5EF4-FFF2-40B4-BE49-F238E27FC236}">
                <a16:creationId xmlns:a16="http://schemas.microsoft.com/office/drawing/2014/main" id="{6EC6F1B5-086C-746A-A3C2-532214DD61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29979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09FC-8069-E72B-CA6A-C48B6DF11175}"/>
              </a:ext>
            </a:extLst>
          </p:cNvPr>
          <p:cNvSpPr>
            <a:spLocks noGrp="1"/>
          </p:cNvSpPr>
          <p:nvPr>
            <p:ph type="title"/>
          </p:nvPr>
        </p:nvSpPr>
        <p:spPr/>
        <p:txBody>
          <a:bodyPr/>
          <a:lstStyle/>
          <a:p>
            <a:r>
              <a:rPr lang="en-US" sz="3200" dirty="0">
                <a:latin typeface="Segoe UI Variable Text Semibold" pitchFamily="2" charset="0"/>
              </a:rPr>
              <a:t>Quantitative Data vs. Qualitative Data</a:t>
            </a:r>
            <a:endParaRPr lang="en-IN" sz="3200" dirty="0">
              <a:latin typeface="Segoe UI Variable Text Semibold" pitchFamily="2" charset="0"/>
            </a:endParaRPr>
          </a:p>
        </p:txBody>
      </p:sp>
      <p:sp>
        <p:nvSpPr>
          <p:cNvPr id="3" name="Text Placeholder 2">
            <a:extLst>
              <a:ext uri="{FF2B5EF4-FFF2-40B4-BE49-F238E27FC236}">
                <a16:creationId xmlns:a16="http://schemas.microsoft.com/office/drawing/2014/main" id="{C892445A-CF4D-7EB1-E1FE-EBC8DD74731F}"/>
              </a:ext>
            </a:extLst>
          </p:cNvPr>
          <p:cNvSpPr>
            <a:spLocks noGrp="1"/>
          </p:cNvSpPr>
          <p:nvPr>
            <p:ph type="body" idx="1"/>
          </p:nvPr>
        </p:nvSpPr>
        <p:spPr>
          <a:xfrm>
            <a:off x="786150" y="1010720"/>
            <a:ext cx="7571700" cy="3573600"/>
          </a:xfrm>
        </p:spPr>
        <p:txBody>
          <a:bodyPr/>
          <a:lstStyle/>
          <a:p>
            <a:r>
              <a:rPr lang="en-US" sz="1600" b="0" i="0" dirty="0">
                <a:solidFill>
                  <a:srgbClr val="171A22"/>
                </a:solidFill>
                <a:effectLst/>
                <a:latin typeface="Inter"/>
              </a:rPr>
              <a:t>Quantitative data is based on numbers, which can be calculated or measured. Qualitative data, on the other hand, is based on interpretation, which is descriptive and related to language.</a:t>
            </a:r>
          </a:p>
          <a:p>
            <a:r>
              <a:rPr lang="en-US" sz="1600" b="0" i="0" dirty="0">
                <a:solidFill>
                  <a:srgbClr val="171A22"/>
                </a:solidFill>
                <a:effectLst/>
                <a:latin typeface="Inter"/>
              </a:rPr>
              <a:t>Quantitative data shows us how much, how often, or how often something is calculated. It can help us figure out why, how, and what happened behind certain actions.</a:t>
            </a:r>
          </a:p>
          <a:p>
            <a:r>
              <a:rPr lang="en-US" sz="1600" b="0" i="0" dirty="0">
                <a:solidFill>
                  <a:srgbClr val="171A22"/>
                </a:solidFill>
                <a:effectLst/>
                <a:latin typeface="Inter"/>
              </a:rPr>
              <a:t>Qualitative data is a type of data that is both fixed and general in nature. On the other hand, qualitative data is subjective and specific.</a:t>
            </a:r>
          </a:p>
          <a:p>
            <a:r>
              <a:rPr lang="en-US" sz="1600" b="0" i="0" dirty="0">
                <a:solidFill>
                  <a:srgbClr val="171A22"/>
                </a:solidFill>
                <a:effectLst/>
                <a:latin typeface="Inter"/>
              </a:rPr>
              <a:t>Using quantitative research methods, you measure and count. Using qualitative research methods, you interview and observe.</a:t>
            </a:r>
            <a:endParaRPr lang="en-US" sz="1600" dirty="0">
              <a:solidFill>
                <a:srgbClr val="171A22"/>
              </a:solidFill>
              <a:latin typeface="Inter"/>
            </a:endParaRPr>
          </a:p>
          <a:p>
            <a:r>
              <a:rPr lang="en-US" sz="1600" b="0" i="0" dirty="0">
                <a:solidFill>
                  <a:srgbClr val="171A22"/>
                </a:solidFill>
                <a:effectLst/>
                <a:latin typeface="Inter"/>
              </a:rPr>
              <a:t>The analysis of quantitative data involves statistical analysis. The analysis of qualitative data involves the classification of the data into sub-categories and sub-sectors.</a:t>
            </a:r>
            <a:endParaRPr lang="en-IN" sz="2000" dirty="0"/>
          </a:p>
        </p:txBody>
      </p:sp>
      <p:sp>
        <p:nvSpPr>
          <p:cNvPr id="4" name="Slide Number Placeholder 3">
            <a:extLst>
              <a:ext uri="{FF2B5EF4-FFF2-40B4-BE49-F238E27FC236}">
                <a16:creationId xmlns:a16="http://schemas.microsoft.com/office/drawing/2014/main" id="{38ACD404-3F79-4C7D-CC76-8A8FC85366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52361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A080-4362-B514-F1AE-AAD028F54D2B}"/>
              </a:ext>
            </a:extLst>
          </p:cNvPr>
          <p:cNvSpPr>
            <a:spLocks noGrp="1"/>
          </p:cNvSpPr>
          <p:nvPr>
            <p:ph type="title"/>
          </p:nvPr>
        </p:nvSpPr>
        <p:spPr>
          <a:xfrm>
            <a:off x="786150" y="175052"/>
            <a:ext cx="7571700" cy="702600"/>
          </a:xfrm>
        </p:spPr>
        <p:txBody>
          <a:bodyPr/>
          <a:lstStyle/>
          <a:p>
            <a:r>
              <a:rPr lang="en-US" sz="3200" dirty="0">
                <a:latin typeface="Segoe UI Variable Text Semibold" pitchFamily="2" charset="0"/>
              </a:rPr>
              <a:t>Four Levels of Data</a:t>
            </a:r>
            <a:endParaRPr lang="en-IN" dirty="0">
              <a:latin typeface="Segoe UI Variable Text Semibold" pitchFamily="2" charset="0"/>
            </a:endParaRPr>
          </a:p>
        </p:txBody>
      </p:sp>
      <p:sp>
        <p:nvSpPr>
          <p:cNvPr id="3" name="Text Placeholder 2">
            <a:extLst>
              <a:ext uri="{FF2B5EF4-FFF2-40B4-BE49-F238E27FC236}">
                <a16:creationId xmlns:a16="http://schemas.microsoft.com/office/drawing/2014/main" id="{DB05E4F9-6572-2D78-4CB3-4578A0DC0B3F}"/>
              </a:ext>
            </a:extLst>
          </p:cNvPr>
          <p:cNvSpPr>
            <a:spLocks noGrp="1"/>
          </p:cNvSpPr>
          <p:nvPr>
            <p:ph type="body" idx="1"/>
          </p:nvPr>
        </p:nvSpPr>
        <p:spPr>
          <a:xfrm>
            <a:off x="786150" y="784950"/>
            <a:ext cx="7571700" cy="3573600"/>
          </a:xfrm>
        </p:spPr>
        <p:txBody>
          <a:bodyPr/>
          <a:lstStyle/>
          <a:p>
            <a:r>
              <a:rPr lang="en-US" sz="1600" b="1" dirty="0"/>
              <a:t>Nominal Data: </a:t>
            </a:r>
            <a:r>
              <a:rPr lang="en-US" sz="1600" dirty="0"/>
              <a:t>Nominal level is the initial level of measurement and the most basic. It categorizes and classifies variables qualitatively, i.e., dividing them into named categories without quantifying them. It is important to emphasize that, even when numerical values are used to classify different categories, they do not represent numerical values. For instance, if a data set on hair color is collected when entering the data into a table, the numbers 1 and 2 represent blonde hair and gray hair respectively. These numerical values are simply labels; they do not have any mathematical significance.</a:t>
            </a:r>
          </a:p>
          <a:p>
            <a:r>
              <a:rPr lang="en-US" sz="1600" b="1" dirty="0"/>
              <a:t>Ordinal Data: </a:t>
            </a:r>
            <a:r>
              <a:rPr lang="en-US" sz="1600" dirty="0"/>
              <a:t>Just as the nominal scale groups variables together, the ordinal scale groups them together but also indicates the order in which the variables are grouped. For instance, rating pain on a scale from 1 to 5, or classifying income as high income, medium income, or low income. In these examples, the categories have a natural hierarchy, but we do not know what the difference or distance between each category is. Even though the ordinal scale is more accurate than the nominal one, it is still a measure of quality and therefore not as accurate or informative as intervals and ratio scales.</a:t>
            </a:r>
            <a:endParaRPr lang="en-IN" sz="1600" dirty="0"/>
          </a:p>
        </p:txBody>
      </p:sp>
      <p:sp>
        <p:nvSpPr>
          <p:cNvPr id="4" name="Slide Number Placeholder 3">
            <a:extLst>
              <a:ext uri="{FF2B5EF4-FFF2-40B4-BE49-F238E27FC236}">
                <a16:creationId xmlns:a16="http://schemas.microsoft.com/office/drawing/2014/main" id="{C107ABC7-A3B5-382C-FEF2-A471D43005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999934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1795D1-6A9C-E2DE-262F-C7A7A321CF39}"/>
              </a:ext>
            </a:extLst>
          </p:cNvPr>
          <p:cNvSpPr>
            <a:spLocks noGrp="1"/>
          </p:cNvSpPr>
          <p:nvPr>
            <p:ph type="body" idx="1"/>
          </p:nvPr>
        </p:nvSpPr>
        <p:spPr>
          <a:xfrm>
            <a:off x="786150" y="377952"/>
            <a:ext cx="7571700" cy="4457348"/>
          </a:xfrm>
        </p:spPr>
        <p:txBody>
          <a:bodyPr/>
          <a:lstStyle/>
          <a:p>
            <a:r>
              <a:rPr lang="en-US" sz="1600" b="1" dirty="0"/>
              <a:t>Interval data: </a:t>
            </a:r>
            <a:r>
              <a:rPr lang="en-US" sz="1600" dirty="0"/>
              <a:t>Interval data (also referred to as an integer) is a data type that is measured on a scale, where all points are placed at the same distance from each other. The data type interval always takes the form of a number or a numerical value, in which the distance between two points is normalized and the value is the same.</a:t>
            </a:r>
          </a:p>
          <a:p>
            <a:r>
              <a:rPr lang="en-US" sz="1600" b="1" dirty="0"/>
              <a:t>Ratio data: </a:t>
            </a:r>
            <a:r>
              <a:rPr lang="en-US" sz="1600" dirty="0"/>
              <a:t>Ratio data is a type of quantitative data that shares the characteristics of interval data. It is defined as the ratio of each data item to the absolute value of the data item, with absolute zero as the starting point. This means that there cannot be any negative numerical values in ratio data.</a:t>
            </a:r>
            <a:endParaRPr lang="en-IN" sz="1600" dirty="0"/>
          </a:p>
        </p:txBody>
      </p:sp>
      <p:sp>
        <p:nvSpPr>
          <p:cNvPr id="4" name="Slide Number Placeholder 3">
            <a:extLst>
              <a:ext uri="{FF2B5EF4-FFF2-40B4-BE49-F238E27FC236}">
                <a16:creationId xmlns:a16="http://schemas.microsoft.com/office/drawing/2014/main" id="{8F00F6B6-8A5D-F229-3D18-3907C1F0D1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13140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919230" y="1232559"/>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1"/>
          <p:cNvSpPr txBox="1">
            <a:spLocks noGrp="1"/>
          </p:cNvSpPr>
          <p:nvPr>
            <p:ph type="title"/>
          </p:nvPr>
        </p:nvSpPr>
        <p:spPr>
          <a:xfrm>
            <a:off x="341317" y="3256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What is Artificial Intelligence (AI)?</a:t>
            </a:r>
            <a:endParaRPr sz="2800" b="1" dirty="0"/>
          </a:p>
        </p:txBody>
      </p:sp>
      <p:sp>
        <p:nvSpPr>
          <p:cNvPr id="151" name="Google Shape;151;p21"/>
          <p:cNvSpPr txBox="1">
            <a:spLocks noGrp="1"/>
          </p:cNvSpPr>
          <p:nvPr>
            <p:ph type="body" idx="1"/>
          </p:nvPr>
        </p:nvSpPr>
        <p:spPr>
          <a:xfrm>
            <a:off x="351426" y="1616221"/>
            <a:ext cx="4472763" cy="3330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b="0" i="0" dirty="0">
                <a:solidFill>
                  <a:srgbClr val="222222"/>
                </a:solidFill>
                <a:effectLst/>
                <a:latin typeface="Roboto" panose="02000000000000000000" pitchFamily="2" charset="0"/>
                <a:ea typeface="Roboto" panose="02000000000000000000" pitchFamily="2" charset="0"/>
              </a:rPr>
              <a:t>AI is a computer system that can perform tasks that normally require human intelligence. It includes recognizing objects, understanding natural language, and making decisions. It is a powerful tool that helps your business grow and improve in many ways.</a:t>
            </a:r>
          </a:p>
          <a:p>
            <a:pPr marL="0" lvl="0" indent="0" algn="l" rtl="0">
              <a:spcBef>
                <a:spcPts val="600"/>
              </a:spcBef>
              <a:spcAft>
                <a:spcPts val="0"/>
              </a:spcAft>
              <a:buNone/>
            </a:pPr>
            <a:endParaRPr sz="2000" dirty="0">
              <a:solidFill>
                <a:schemeClr val="tx1"/>
              </a:solidFill>
              <a:latin typeface="Roboto" panose="02000000000000000000" pitchFamily="2" charset="0"/>
              <a:ea typeface="Roboto" panose="02000000000000000000" pitchFamily="2" charset="0"/>
            </a:endParaRPr>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52" name="Google Shape;152;p21"/>
          <p:cNvPicPr preferRelativeResize="0"/>
          <p:nvPr/>
        </p:nvPicPr>
        <p:blipFill>
          <a:blip r:embed="rId3"/>
          <a:srcRect l="25000" r="25000"/>
          <a:stretch/>
        </p:blipFill>
        <p:spPr>
          <a:xfrm>
            <a:off x="5129530" y="1454241"/>
            <a:ext cx="2456700" cy="2456700"/>
          </a:xfrm>
          <a:prstGeom prst="ellipse">
            <a:avLst/>
          </a:prstGeom>
          <a:noFill/>
          <a:ln>
            <a:noFill/>
          </a:ln>
        </p:spPr>
      </p:pic>
    </p:spTree>
    <p:extLst>
      <p:ext uri="{BB962C8B-B14F-4D97-AF65-F5344CB8AC3E}">
        <p14:creationId xmlns:p14="http://schemas.microsoft.com/office/powerpoint/2010/main" val="104173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2B96-D2EF-4A4E-9F6F-231327EC8225}"/>
              </a:ext>
            </a:extLst>
          </p:cNvPr>
          <p:cNvSpPr>
            <a:spLocks noGrp="1"/>
          </p:cNvSpPr>
          <p:nvPr>
            <p:ph type="title"/>
          </p:nvPr>
        </p:nvSpPr>
        <p:spPr/>
        <p:txBody>
          <a:bodyPr/>
          <a:lstStyle/>
          <a:p>
            <a:r>
              <a:rPr lang="en-US" sz="3600" dirty="0">
                <a:latin typeface="Segoe UI Variable Text Semibold" pitchFamily="2" charset="0"/>
              </a:rPr>
              <a:t>About Us</a:t>
            </a:r>
            <a:endParaRPr lang="en-IN" sz="3600" dirty="0">
              <a:latin typeface="Segoe UI Variable Text Semibold" pitchFamily="2" charset="0"/>
            </a:endParaRPr>
          </a:p>
        </p:txBody>
      </p:sp>
      <p:sp>
        <p:nvSpPr>
          <p:cNvPr id="3" name="Text Placeholder 2">
            <a:extLst>
              <a:ext uri="{FF2B5EF4-FFF2-40B4-BE49-F238E27FC236}">
                <a16:creationId xmlns:a16="http://schemas.microsoft.com/office/drawing/2014/main" id="{3B59FCD8-AFF6-4D21-97B5-C8678043582B}"/>
              </a:ext>
            </a:extLst>
          </p:cNvPr>
          <p:cNvSpPr>
            <a:spLocks noGrp="1"/>
          </p:cNvSpPr>
          <p:nvPr>
            <p:ph type="body" idx="1"/>
          </p:nvPr>
        </p:nvSpPr>
        <p:spPr>
          <a:xfrm>
            <a:off x="786150" y="845491"/>
            <a:ext cx="7571700" cy="3573600"/>
          </a:xfrm>
        </p:spPr>
        <p:txBody>
          <a:bodyPr/>
          <a:lstStyle/>
          <a:p>
            <a:pPr marL="76200" indent="0">
              <a:buNone/>
            </a:pPr>
            <a:r>
              <a:rPr lang="en-US" sz="1800" dirty="0"/>
              <a:t>This Company, Lally Infosys came into inception in the year 1997 on 14 October with a vision to be leader in the field of Education. Over these years of working the company has garnered a reputation among the masses as in Institute, which means the Quality and has contributed to its maximum for the importance of investment in terms of Quality Delivery of Education as it is the Quality that matters and is the Key To Success. Now Lally Infosys has gone global with License no. 935/ALC-4/LA/FN:1141 For the purpose to deliver right guidance of Study abroad. We have more than 600 tie-ups with Canada, UK, USA and Australia.</a:t>
            </a:r>
          </a:p>
          <a:p>
            <a:endParaRPr lang="en-US" sz="1800" dirty="0"/>
          </a:p>
          <a:p>
            <a:endParaRPr lang="en-IN" sz="1800" dirty="0"/>
          </a:p>
        </p:txBody>
      </p:sp>
      <p:sp>
        <p:nvSpPr>
          <p:cNvPr id="4" name="Slide Number Placeholder 3">
            <a:extLst>
              <a:ext uri="{FF2B5EF4-FFF2-40B4-BE49-F238E27FC236}">
                <a16:creationId xmlns:a16="http://schemas.microsoft.com/office/drawing/2014/main" id="{907C65EC-537F-C9FD-EA81-BB429FA9A8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096802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0BAE23-C564-BA9C-B2B6-C35369E556DB}"/>
              </a:ext>
            </a:extLst>
          </p:cNvPr>
          <p:cNvSpPr txBox="1"/>
          <p:nvPr/>
        </p:nvSpPr>
        <p:spPr>
          <a:xfrm>
            <a:off x="1586915" y="3724259"/>
            <a:ext cx="5826663" cy="1200329"/>
          </a:xfrm>
          <a:prstGeom prst="rect">
            <a:avLst/>
          </a:prstGeom>
          <a:noFill/>
        </p:spPr>
        <p:txBody>
          <a:bodyPr wrap="square">
            <a:spAutoFit/>
          </a:bodyPr>
          <a:lstStyle/>
          <a:p>
            <a:pPr algn="ctr"/>
            <a:r>
              <a:rPr lang="en-GB" sz="2400" b="1" dirty="0">
                <a:solidFill>
                  <a:schemeClr val="accent1"/>
                </a:solidFill>
                <a:effectLst>
                  <a:outerShdw blurRad="38100" dist="38100" dir="2700000" algn="tl">
                    <a:srgbClr val="000000">
                      <a:alpha val="43137"/>
                    </a:srgbClr>
                  </a:outerShdw>
                </a:effectLst>
              </a:rPr>
              <a:t>Manoj Kumar (Centre Head)</a:t>
            </a:r>
          </a:p>
          <a:p>
            <a:pPr algn="ctr"/>
            <a:r>
              <a:rPr lang="en-GB" sz="2400" b="1" dirty="0">
                <a:solidFill>
                  <a:schemeClr val="accent1"/>
                </a:solidFill>
                <a:effectLst>
                  <a:outerShdw blurRad="38100" dist="38100" dir="2700000" algn="tl">
                    <a:srgbClr val="000000">
                      <a:alpha val="43137"/>
                    </a:srgbClr>
                  </a:outerShdw>
                </a:effectLst>
              </a:rPr>
              <a:t>Lally Infosys</a:t>
            </a:r>
          </a:p>
          <a:p>
            <a:pPr algn="ctr"/>
            <a:r>
              <a:rPr lang="en-GB" sz="2400" b="1" dirty="0">
                <a:solidFill>
                  <a:schemeClr val="accent1"/>
                </a:solidFill>
                <a:effectLst>
                  <a:outerShdw blurRad="38100" dist="38100" dir="2700000" algn="tl">
                    <a:srgbClr val="000000">
                      <a:alpha val="43137"/>
                    </a:srgbClr>
                  </a:outerShdw>
                </a:effectLst>
              </a:rPr>
              <a:t>9463702110</a:t>
            </a:r>
          </a:p>
        </p:txBody>
      </p:sp>
      <p:pic>
        <p:nvPicPr>
          <p:cNvPr id="4" name="Picture 4" descr="Thank You Images – Browse 204,155 Stock Photos, Vectors, and Video | Adobe  Stock">
            <a:extLst>
              <a:ext uri="{FF2B5EF4-FFF2-40B4-BE49-F238E27FC236}">
                <a16:creationId xmlns:a16="http://schemas.microsoft.com/office/drawing/2014/main" id="{881407A4-00DE-3B4A-9045-28B7CBF50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121" y="1096902"/>
            <a:ext cx="5710879" cy="243016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a:extLst>
              <a:ext uri="{FF2B5EF4-FFF2-40B4-BE49-F238E27FC236}">
                <a16:creationId xmlns:a16="http://schemas.microsoft.com/office/drawing/2014/main" id="{CF14B576-7151-477F-769F-4514E30DAD9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6A044976-6427-14D6-2B0A-3198668C8D33}"/>
              </a:ext>
            </a:extLst>
          </p:cNvPr>
          <p:cNvSpPr>
            <a:spLocks noChangeAspect="1" noChangeArrowheads="1"/>
          </p:cNvSpPr>
          <p:nvPr/>
        </p:nvSpPr>
        <p:spPr bwMode="auto">
          <a:xfrm>
            <a:off x="2293620" y="21032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0EE728BF-D0CC-96D3-AAAD-A66D0DA01E86}"/>
              </a:ext>
            </a:extLst>
          </p:cNvPr>
          <p:cNvPicPr>
            <a:picLocks noChangeAspect="1"/>
          </p:cNvPicPr>
          <p:nvPr/>
        </p:nvPicPr>
        <p:blipFill rotWithShape="1">
          <a:blip r:embed="rId3"/>
          <a:srcRect t="28509"/>
          <a:stretch/>
        </p:blipFill>
        <p:spPr>
          <a:xfrm>
            <a:off x="1440904" y="1069922"/>
            <a:ext cx="2315032" cy="24841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2596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107034" y="727964"/>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5" name="TextBox 4">
            <a:extLst>
              <a:ext uri="{FF2B5EF4-FFF2-40B4-BE49-F238E27FC236}">
                <a16:creationId xmlns:a16="http://schemas.microsoft.com/office/drawing/2014/main" id="{EA0E82F5-2F3D-4529-622C-5A7F1DAC9284}"/>
              </a:ext>
            </a:extLst>
          </p:cNvPr>
          <p:cNvSpPr txBox="1"/>
          <p:nvPr/>
        </p:nvSpPr>
        <p:spPr>
          <a:xfrm>
            <a:off x="351938" y="1538287"/>
            <a:ext cx="4572000" cy="2462213"/>
          </a:xfrm>
          <a:prstGeom prst="rect">
            <a:avLst/>
          </a:prstGeom>
          <a:noFill/>
        </p:spPr>
        <p:txBody>
          <a:bodyPr wrap="square">
            <a:spAutoFit/>
          </a:bodyPr>
          <a:lstStyle/>
          <a:p>
            <a:pPr marL="342900" indent="-342900">
              <a:buFont typeface="+mj-lt"/>
              <a:buAutoNum type="arabicPeriod"/>
            </a:pPr>
            <a:r>
              <a:rPr lang="en-IN" b="1" dirty="0"/>
              <a:t>Google Maps and Ride-Hailing Applications</a:t>
            </a:r>
          </a:p>
          <a:p>
            <a:pPr marL="342900" indent="-342900">
              <a:buFont typeface="+mj-lt"/>
              <a:buAutoNum type="arabicPeriod"/>
            </a:pPr>
            <a:r>
              <a:rPr lang="en-IN" b="1" dirty="0"/>
              <a:t>Face Detection and recognition</a:t>
            </a:r>
          </a:p>
          <a:p>
            <a:pPr marL="342900" indent="-342900">
              <a:buFont typeface="+mj-lt"/>
              <a:buAutoNum type="arabicPeriod"/>
            </a:pPr>
            <a:r>
              <a:rPr lang="en-IN" b="1" dirty="0"/>
              <a:t>Text Editors and Autocorrect</a:t>
            </a:r>
          </a:p>
          <a:p>
            <a:pPr marL="342900" indent="-342900">
              <a:buFont typeface="+mj-lt"/>
              <a:buAutoNum type="arabicPeriod"/>
            </a:pPr>
            <a:r>
              <a:rPr lang="en-IN" b="1" dirty="0"/>
              <a:t>Chatbots</a:t>
            </a:r>
          </a:p>
          <a:p>
            <a:pPr marL="342900" indent="-342900">
              <a:buFont typeface="+mj-lt"/>
              <a:buAutoNum type="arabicPeriod"/>
            </a:pPr>
            <a:r>
              <a:rPr lang="en-IN" b="1" dirty="0"/>
              <a:t>E-Payments</a:t>
            </a:r>
          </a:p>
          <a:p>
            <a:pPr marL="342900" indent="-342900">
              <a:buFont typeface="+mj-lt"/>
              <a:buAutoNum type="arabicPeriod"/>
            </a:pPr>
            <a:r>
              <a:rPr lang="en-US" b="1" dirty="0"/>
              <a:t>Search and Recommendation algorithms</a:t>
            </a:r>
          </a:p>
          <a:p>
            <a:pPr marL="342900" indent="-342900">
              <a:buFont typeface="+mj-lt"/>
              <a:buAutoNum type="arabicPeriod"/>
            </a:pPr>
            <a:r>
              <a:rPr lang="en-US" b="1" dirty="0"/>
              <a:t>Digital Assistant</a:t>
            </a:r>
          </a:p>
          <a:p>
            <a:pPr marL="342900" indent="-342900">
              <a:buFont typeface="+mj-lt"/>
              <a:buAutoNum type="arabicPeriod"/>
            </a:pPr>
            <a:r>
              <a:rPr lang="en-US" b="1" dirty="0"/>
              <a:t>Social media</a:t>
            </a:r>
          </a:p>
          <a:p>
            <a:pPr marL="342900" indent="-342900">
              <a:buFont typeface="+mj-lt"/>
              <a:buAutoNum type="arabicPeriod"/>
            </a:pPr>
            <a:r>
              <a:rPr lang="en-US" b="1" dirty="0"/>
              <a:t>Healthcare</a:t>
            </a:r>
          </a:p>
          <a:p>
            <a:pPr marL="342900" indent="-342900">
              <a:buFont typeface="+mj-lt"/>
              <a:buAutoNum type="arabicPeriod"/>
            </a:pPr>
            <a:r>
              <a:rPr lang="en-US" b="1" dirty="0"/>
              <a:t>Gaming</a:t>
            </a:r>
            <a:endParaRPr lang="en-IN" b="1" dirty="0"/>
          </a:p>
          <a:p>
            <a:pPr marL="342900" indent="-342900">
              <a:buFont typeface="+mj-lt"/>
              <a:buAutoNum type="arabicPeriod"/>
            </a:pPr>
            <a:endParaRPr lang="en-IN" dirty="0"/>
          </a:p>
        </p:txBody>
      </p:sp>
      <p:sp>
        <p:nvSpPr>
          <p:cNvPr id="7" name="TextBox 6">
            <a:extLst>
              <a:ext uri="{FF2B5EF4-FFF2-40B4-BE49-F238E27FC236}">
                <a16:creationId xmlns:a16="http://schemas.microsoft.com/office/drawing/2014/main" id="{A4C7BFAC-4335-602F-C368-41F772A92684}"/>
              </a:ext>
            </a:extLst>
          </p:cNvPr>
          <p:cNvSpPr txBox="1"/>
          <p:nvPr/>
        </p:nvSpPr>
        <p:spPr>
          <a:xfrm>
            <a:off x="4655820" y="1538287"/>
            <a:ext cx="4572000" cy="2246769"/>
          </a:xfrm>
          <a:prstGeom prst="rect">
            <a:avLst/>
          </a:prstGeom>
          <a:noFill/>
        </p:spPr>
        <p:txBody>
          <a:bodyPr wrap="square">
            <a:spAutoFit/>
          </a:bodyPr>
          <a:lstStyle/>
          <a:p>
            <a:pPr marL="342900" indent="-342900">
              <a:buFont typeface="+mj-lt"/>
              <a:buAutoNum type="arabicPeriod"/>
            </a:pPr>
            <a:r>
              <a:rPr lang="en-IN" b="1" dirty="0"/>
              <a:t>Online Ads-Network</a:t>
            </a:r>
          </a:p>
          <a:p>
            <a:pPr marL="342900" indent="-342900">
              <a:buFont typeface="+mj-lt"/>
              <a:buAutoNum type="arabicPeriod"/>
            </a:pPr>
            <a:r>
              <a:rPr lang="en-IN" b="1" dirty="0"/>
              <a:t>Banking and Finance</a:t>
            </a:r>
          </a:p>
          <a:p>
            <a:pPr marL="342900" indent="-342900">
              <a:buFont typeface="+mj-lt"/>
              <a:buAutoNum type="arabicPeriod"/>
            </a:pPr>
            <a:r>
              <a:rPr lang="en-IN" b="1" dirty="0"/>
              <a:t>Smart Home devices</a:t>
            </a:r>
          </a:p>
          <a:p>
            <a:pPr marL="342900" indent="-342900">
              <a:buFont typeface="+mj-lt"/>
              <a:buAutoNum type="arabicPeriod"/>
            </a:pPr>
            <a:r>
              <a:rPr lang="en-IN" b="1" dirty="0"/>
              <a:t>Security and Surveillance</a:t>
            </a:r>
          </a:p>
          <a:p>
            <a:pPr marL="342900" indent="-342900">
              <a:buFont typeface="+mj-lt"/>
              <a:buAutoNum type="arabicPeriod"/>
            </a:pPr>
            <a:r>
              <a:rPr lang="en-IN" b="1" dirty="0"/>
              <a:t>Smart Keyboard App</a:t>
            </a:r>
          </a:p>
          <a:p>
            <a:pPr marL="342900" indent="-342900">
              <a:buFont typeface="+mj-lt"/>
              <a:buAutoNum type="arabicPeriod"/>
            </a:pPr>
            <a:r>
              <a:rPr lang="en-IN" b="1" dirty="0"/>
              <a:t>Smart Speaker</a:t>
            </a:r>
          </a:p>
          <a:p>
            <a:pPr marL="342900" indent="-342900">
              <a:buFont typeface="+mj-lt"/>
              <a:buAutoNum type="arabicPeriod"/>
            </a:pPr>
            <a:r>
              <a:rPr lang="en-IN" b="1" dirty="0"/>
              <a:t>E-Commerce</a:t>
            </a:r>
          </a:p>
          <a:p>
            <a:pPr marL="342900" indent="-342900">
              <a:buFont typeface="+mj-lt"/>
              <a:buAutoNum type="arabicPeriod"/>
            </a:pPr>
            <a:r>
              <a:rPr lang="en-IN" b="1" dirty="0"/>
              <a:t>Smart Email Apps</a:t>
            </a:r>
          </a:p>
          <a:p>
            <a:pPr marL="342900" indent="-342900">
              <a:buFont typeface="+mj-lt"/>
              <a:buAutoNum type="arabicPeriod"/>
            </a:pPr>
            <a:r>
              <a:rPr lang="en-IN" b="1" dirty="0"/>
              <a:t>Music and Media Streaming Service</a:t>
            </a:r>
          </a:p>
          <a:p>
            <a:pPr marL="342900" indent="-342900">
              <a:buFont typeface="+mj-lt"/>
              <a:buAutoNum type="arabicPeriod"/>
            </a:pPr>
            <a:r>
              <a:rPr lang="en-IN" b="1" dirty="0"/>
              <a:t>Space Exploration</a:t>
            </a:r>
          </a:p>
        </p:txBody>
      </p:sp>
    </p:spTree>
    <p:extLst>
      <p:ext uri="{BB962C8B-B14F-4D97-AF65-F5344CB8AC3E}">
        <p14:creationId xmlns:p14="http://schemas.microsoft.com/office/powerpoint/2010/main" val="2135907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1010970" y="357740"/>
            <a:ext cx="7571700" cy="702600"/>
          </a:xfrm>
          <a:prstGeom prst="rect">
            <a:avLst/>
          </a:prstGeom>
        </p:spPr>
        <p:txBody>
          <a:bodyPr spcFirstLastPara="1" wrap="square" lIns="91425" tIns="91425" rIns="91425" bIns="91425" anchor="b" anchorCtr="0">
            <a:noAutofit/>
          </a:bodyPr>
          <a:lstStyle/>
          <a:p>
            <a:r>
              <a:rPr lang="en-IN" sz="2800" b="1" dirty="0">
                <a:latin typeface="Roboto" panose="02000000000000000000" pitchFamily="2" charset="0"/>
                <a:ea typeface="Roboto" panose="02000000000000000000" pitchFamily="2" charset="0"/>
              </a:rPr>
              <a:t>Examples of AI-Artificial Intelligence</a:t>
            </a:r>
            <a:br>
              <a:rPr lang="en-IN" sz="2400" b="1" i="0" dirty="0">
                <a:solidFill>
                  <a:srgbClr val="222222"/>
                </a:solidFill>
                <a:effectLst/>
                <a:latin typeface="Source Sans Pro" panose="020B0503030403020204" pitchFamily="34" charset="0"/>
              </a:rPr>
            </a:br>
            <a:endParaRPr sz="2400"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Picture 3">
            <a:extLst>
              <a:ext uri="{FF2B5EF4-FFF2-40B4-BE49-F238E27FC236}">
                <a16:creationId xmlns:a16="http://schemas.microsoft.com/office/drawing/2014/main" id="{64C94CBA-93CB-7044-CB2A-E7457B973168}"/>
              </a:ext>
            </a:extLst>
          </p:cNvPr>
          <p:cNvPicPr>
            <a:picLocks noChangeAspect="1"/>
          </p:cNvPicPr>
          <p:nvPr/>
        </p:nvPicPr>
        <p:blipFill>
          <a:blip r:embed="rId3"/>
          <a:stretch>
            <a:fillRect/>
          </a:stretch>
        </p:blipFill>
        <p:spPr>
          <a:xfrm>
            <a:off x="306339" y="654547"/>
            <a:ext cx="3020283" cy="2963431"/>
          </a:xfrm>
          <a:prstGeom prst="rect">
            <a:avLst/>
          </a:prstGeom>
        </p:spPr>
      </p:pic>
      <p:sp>
        <p:nvSpPr>
          <p:cNvPr id="6" name="TextBox 5">
            <a:extLst>
              <a:ext uri="{FF2B5EF4-FFF2-40B4-BE49-F238E27FC236}">
                <a16:creationId xmlns:a16="http://schemas.microsoft.com/office/drawing/2014/main" id="{3FDBFCC0-818A-2EFA-10FE-4F4EC3EF27B3}"/>
              </a:ext>
            </a:extLst>
          </p:cNvPr>
          <p:cNvSpPr txBox="1"/>
          <p:nvPr/>
        </p:nvSpPr>
        <p:spPr>
          <a:xfrm>
            <a:off x="3355782" y="654547"/>
            <a:ext cx="5713789" cy="2031325"/>
          </a:xfrm>
          <a:prstGeom prst="rect">
            <a:avLst/>
          </a:prstGeom>
          <a:noFill/>
        </p:spPr>
        <p:txBody>
          <a:bodyPr wrap="square">
            <a:spAutoFit/>
          </a:bodyPr>
          <a:lstStyle/>
          <a:p>
            <a:pPr algn="just"/>
            <a:r>
              <a:rPr lang="en-US" b="0" i="0" dirty="0">
                <a:solidFill>
                  <a:srgbClr val="111111"/>
                </a:solidFill>
                <a:effectLst/>
                <a:latin typeface="Roboto" panose="02000000000000000000" pitchFamily="2" charset="0"/>
              </a:rPr>
              <a:t>The Sophia Robot, first shown in 2015 by Hanson Robotics. Courtesy of Hanson Robotics. </a:t>
            </a:r>
          </a:p>
          <a:p>
            <a:pPr algn="just"/>
            <a:r>
              <a:rPr lang="en-US" b="0" i="0" dirty="0">
                <a:solidFill>
                  <a:srgbClr val="202124"/>
                </a:solidFill>
                <a:effectLst/>
                <a:latin typeface="arial" panose="020B0604020202020204" pitchFamily="34" charset="0"/>
              </a:rPr>
              <a:t>Sophia is created to have </a:t>
            </a:r>
            <a:r>
              <a:rPr lang="en-US" b="1" i="0" dirty="0">
                <a:solidFill>
                  <a:srgbClr val="202124"/>
                </a:solidFill>
                <a:effectLst/>
                <a:latin typeface="arial" panose="020B0604020202020204" pitchFamily="34" charset="0"/>
              </a:rPr>
              <a:t>a human-sized look with a genuine human-like expressive face, patented artificial skin, and configurable skin tone, facial design, language, and arm colors</a:t>
            </a:r>
            <a:r>
              <a:rPr lang="en-US" b="0" i="0" dirty="0">
                <a:solidFill>
                  <a:srgbClr val="202124"/>
                </a:solidFill>
                <a:effectLst/>
                <a:latin typeface="arial" panose="020B0604020202020204" pitchFamily="34" charset="0"/>
              </a:rPr>
              <a:t>. The artificial intelligence robot has a life-like expressive face that can mimic human emotional expressions</a:t>
            </a:r>
          </a:p>
          <a:p>
            <a:pPr algn="just"/>
            <a:endParaRPr lang="en-US" dirty="0">
              <a:solidFill>
                <a:srgbClr val="202124"/>
              </a:solidFill>
              <a:latin typeface="arial" panose="020B0604020202020204" pitchFamily="34" charset="0"/>
            </a:endParaRPr>
          </a:p>
          <a:p>
            <a:pPr algn="just"/>
            <a:endParaRPr lang="en-US" b="0" i="0" dirty="0">
              <a:solidFill>
                <a:srgbClr val="111111"/>
              </a:solidFill>
              <a:effectLst/>
              <a:latin typeface="Roboto" panose="02000000000000000000" pitchFamily="2" charset="0"/>
            </a:endParaRPr>
          </a:p>
        </p:txBody>
      </p:sp>
      <p:graphicFrame>
        <p:nvGraphicFramePr>
          <p:cNvPr id="7" name="Table 6">
            <a:extLst>
              <a:ext uri="{FF2B5EF4-FFF2-40B4-BE49-F238E27FC236}">
                <a16:creationId xmlns:a16="http://schemas.microsoft.com/office/drawing/2014/main" id="{29350871-926D-F161-4330-96041A542BAA}"/>
              </a:ext>
            </a:extLst>
          </p:cNvPr>
          <p:cNvGraphicFramePr>
            <a:graphicFrameLocks noGrp="1"/>
          </p:cNvGraphicFramePr>
          <p:nvPr/>
        </p:nvGraphicFramePr>
        <p:xfrm>
          <a:off x="3355782" y="2830435"/>
          <a:ext cx="5481880" cy="2255520"/>
        </p:xfrm>
        <a:graphic>
          <a:graphicData uri="http://schemas.openxmlformats.org/drawingml/2006/table">
            <a:tbl>
              <a:tblPr/>
              <a:tblGrid>
                <a:gridCol w="2740940">
                  <a:extLst>
                    <a:ext uri="{9D8B030D-6E8A-4147-A177-3AD203B41FA5}">
                      <a16:colId xmlns:a16="http://schemas.microsoft.com/office/drawing/2014/main" val="880531117"/>
                    </a:ext>
                  </a:extLst>
                </a:gridCol>
                <a:gridCol w="2740940">
                  <a:extLst>
                    <a:ext uri="{9D8B030D-6E8A-4147-A177-3AD203B41FA5}">
                      <a16:colId xmlns:a16="http://schemas.microsoft.com/office/drawing/2014/main" val="1020661366"/>
                    </a:ext>
                  </a:extLst>
                </a:gridCol>
              </a:tblGrid>
              <a:tr h="329404">
                <a:tc gridSpan="2">
                  <a:txBody>
                    <a:bodyPr/>
                    <a:lstStyle/>
                    <a:p>
                      <a:pPr algn="ctr" fontAlgn="t"/>
                      <a:r>
                        <a:rPr lang="en-GB" b="1" dirty="0">
                          <a:solidFill>
                            <a:srgbClr val="202124"/>
                          </a:solidFill>
                          <a:effectLst/>
                        </a:rPr>
                        <a:t>David Hanson</a:t>
                      </a:r>
                    </a:p>
                  </a:txBody>
                  <a:tcPr marR="95250" marT="76200" marB="76200">
                    <a:lnL>
                      <a:noFill/>
                    </a:lnL>
                    <a:lnR>
                      <a:noFill/>
                    </a:lnR>
                    <a:lnT>
                      <a:noFill/>
                    </a:lnT>
                    <a:lnB w="9525" cap="flat" cmpd="sng" algn="ctr">
                      <a:solidFill>
                        <a:srgbClr val="DADCE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549892803"/>
                  </a:ext>
                </a:extLst>
              </a:tr>
              <a:tr h="521556">
                <a:tc>
                  <a:txBody>
                    <a:bodyPr/>
                    <a:lstStyle/>
                    <a:p>
                      <a:r>
                        <a:rPr lang="en-GB" dirty="0">
                          <a:effectLst/>
                        </a:rPr>
                        <a:t>Born</a:t>
                      </a:r>
                    </a:p>
                  </a:txBody>
                  <a:tcPr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r>
                        <a:rPr lang="en-GB">
                          <a:effectLst/>
                        </a:rPr>
                        <a:t>David Hanson Jr. December 20, 1969 Dallas, Texas</a:t>
                      </a:r>
                    </a:p>
                  </a:txBody>
                  <a:tcPr marL="95250"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1005129944"/>
                  </a:ext>
                </a:extLst>
              </a:tr>
              <a:tr h="521556">
                <a:tc>
                  <a:txBody>
                    <a:bodyPr/>
                    <a:lstStyle/>
                    <a:p>
                      <a:r>
                        <a:rPr lang="en-GB">
                          <a:effectLst/>
                        </a:rPr>
                        <a:t>Alma mater</a:t>
                      </a:r>
                    </a:p>
                  </a:txBody>
                  <a:tcPr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r>
                        <a:rPr lang="en-US">
                          <a:effectLst/>
                        </a:rPr>
                        <a:t>Rhode Island School of Design University of Texas at Dallas</a:t>
                      </a:r>
                    </a:p>
                  </a:txBody>
                  <a:tcPr marL="95250"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1810494862"/>
                  </a:ext>
                </a:extLst>
              </a:tr>
              <a:tr h="329404">
                <a:tc>
                  <a:txBody>
                    <a:bodyPr/>
                    <a:lstStyle/>
                    <a:p>
                      <a:r>
                        <a:rPr lang="en-GB">
                          <a:effectLst/>
                        </a:rPr>
                        <a:t>Occupation</a:t>
                      </a:r>
                    </a:p>
                  </a:txBody>
                  <a:tcPr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r>
                        <a:rPr lang="en-GB">
                          <a:effectLst/>
                        </a:rPr>
                        <a:t>Robotics designer</a:t>
                      </a:r>
                    </a:p>
                  </a:txBody>
                  <a:tcPr marL="95250"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1413459631"/>
                  </a:ext>
                </a:extLst>
              </a:tr>
              <a:tr h="329404">
                <a:tc>
                  <a:txBody>
                    <a:bodyPr/>
                    <a:lstStyle/>
                    <a:p>
                      <a:r>
                        <a:rPr lang="en-GB">
                          <a:effectLst/>
                        </a:rPr>
                        <a:t>Known for</a:t>
                      </a:r>
                    </a:p>
                  </a:txBody>
                  <a:tcPr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r>
                        <a:rPr lang="en-GB" dirty="0">
                          <a:effectLst/>
                        </a:rPr>
                        <a:t>Creator of Sophia</a:t>
                      </a:r>
                    </a:p>
                  </a:txBody>
                  <a:tcPr marL="95250" marR="95250" marT="76200" marB="762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2078003094"/>
                  </a:ext>
                </a:extLst>
              </a:tr>
            </a:tbl>
          </a:graphicData>
        </a:graphic>
      </p:graphicFrame>
      <p:sp>
        <p:nvSpPr>
          <p:cNvPr id="8" name="Rectangle 3">
            <a:extLst>
              <a:ext uri="{FF2B5EF4-FFF2-40B4-BE49-F238E27FC236}">
                <a16:creationId xmlns:a16="http://schemas.microsoft.com/office/drawing/2014/main" id="{C86DBA9B-87E7-EAA4-0E4B-70A1EDC71A6A}"/>
              </a:ext>
            </a:extLst>
          </p:cNvPr>
          <p:cNvSpPr>
            <a:spLocks noChangeArrowheads="1"/>
          </p:cNvSpPr>
          <p:nvPr/>
        </p:nvSpPr>
        <p:spPr bwMode="auto">
          <a:xfrm>
            <a:off x="3355782" y="2685872"/>
            <a:ext cx="43830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David Hanson</a:t>
            </a:r>
            <a:endParaRPr kumimoji="0" lang="en-US" altLang="en-US" sz="1000" b="0" i="0" u="none" strike="noStrike" cap="none" normalizeH="0" baseline="0" dirty="0">
              <a:ln>
                <a:noFill/>
              </a:ln>
              <a:solidFill>
                <a:srgbClr val="20212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t>David Hanson (robotics designer)</a:t>
            </a:r>
            <a:endParaRPr kumimoji="0" lang="en-US" altLang="en-US" sz="1000" b="0" i="0" u="none" strike="noStrike" cap="none" normalizeH="0" baseline="0" dirty="0">
              <a:ln>
                <a:noFill/>
              </a:ln>
              <a:solidFill>
                <a:srgbClr val="20212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6007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6570285" y="0"/>
            <a:ext cx="2382799" cy="605928"/>
          </a:xfrm>
          <a:prstGeom prst="rect">
            <a:avLst/>
          </a:prstGeom>
        </p:spPr>
        <p:txBody>
          <a:bodyPr spcFirstLastPara="1" wrap="square" lIns="91425" tIns="91425" rIns="91425" bIns="91425" anchor="b"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424242"/>
                </a:solidFill>
                <a:effectLst/>
                <a:latin typeface="PT Sans" panose="020B0604020202020204" pitchFamily="34" charset="0"/>
              </a:rPr>
              <a:t>Specifications</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10" name="Table 9">
            <a:extLst>
              <a:ext uri="{FF2B5EF4-FFF2-40B4-BE49-F238E27FC236}">
                <a16:creationId xmlns:a16="http://schemas.microsoft.com/office/drawing/2014/main" id="{14189F14-B0F2-13B1-86AF-E2C2069C733A}"/>
              </a:ext>
            </a:extLst>
          </p:cNvPr>
          <p:cNvGraphicFramePr>
            <a:graphicFrameLocks noGrp="1"/>
          </p:cNvGraphicFramePr>
          <p:nvPr/>
        </p:nvGraphicFramePr>
        <p:xfrm>
          <a:off x="553414" y="616511"/>
          <a:ext cx="8125320" cy="4330140"/>
        </p:xfrm>
        <a:graphic>
          <a:graphicData uri="http://schemas.openxmlformats.org/drawingml/2006/table">
            <a:tbl>
              <a:tblPr>
                <a:tableStyleId>{5940675A-B579-460E-94D1-54222C63F5DA}</a:tableStyleId>
              </a:tblPr>
              <a:tblGrid>
                <a:gridCol w="2708440">
                  <a:extLst>
                    <a:ext uri="{9D8B030D-6E8A-4147-A177-3AD203B41FA5}">
                      <a16:colId xmlns:a16="http://schemas.microsoft.com/office/drawing/2014/main" val="293833651"/>
                    </a:ext>
                  </a:extLst>
                </a:gridCol>
                <a:gridCol w="2708440">
                  <a:extLst>
                    <a:ext uri="{9D8B030D-6E8A-4147-A177-3AD203B41FA5}">
                      <a16:colId xmlns:a16="http://schemas.microsoft.com/office/drawing/2014/main" val="449388450"/>
                    </a:ext>
                  </a:extLst>
                </a:gridCol>
                <a:gridCol w="2708440">
                  <a:extLst>
                    <a:ext uri="{9D8B030D-6E8A-4147-A177-3AD203B41FA5}">
                      <a16:colId xmlns:a16="http://schemas.microsoft.com/office/drawing/2014/main" val="3074477346"/>
                    </a:ext>
                  </a:extLst>
                </a:gridCol>
              </a:tblGrid>
              <a:tr h="325734">
                <a:tc>
                  <a:txBody>
                    <a:bodyPr/>
                    <a:lstStyle/>
                    <a:p>
                      <a:r>
                        <a:rPr lang="en-GB" sz="1600" dirty="0">
                          <a:effectLst/>
                        </a:rPr>
                        <a:t>Height</a:t>
                      </a:r>
                    </a:p>
                  </a:txBody>
                  <a:tcPr marL="79558" marR="79558" marT="39779" marB="39779" anchor="ctr"/>
                </a:tc>
                <a:tc>
                  <a:txBody>
                    <a:bodyPr/>
                    <a:lstStyle/>
                    <a:p>
                      <a:r>
                        <a:rPr lang="en-GB" sz="1600">
                          <a:effectLst/>
                        </a:rPr>
                        <a:t>167 cm | 65.7 in</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2612572894"/>
                  </a:ext>
                </a:extLst>
              </a:tr>
              <a:tr h="325734">
                <a:tc>
                  <a:txBody>
                    <a:bodyPr/>
                    <a:lstStyle/>
                    <a:p>
                      <a:r>
                        <a:rPr lang="en-GB" sz="1600">
                          <a:effectLst/>
                        </a:rPr>
                        <a:t>Width</a:t>
                      </a:r>
                    </a:p>
                  </a:txBody>
                  <a:tcPr marL="79558" marR="79558" marT="39779" marB="39779" anchor="ctr"/>
                </a:tc>
                <a:tc>
                  <a:txBody>
                    <a:bodyPr/>
                    <a:lstStyle/>
                    <a:p>
                      <a:r>
                        <a:rPr lang="en-GB" sz="1600">
                          <a:effectLst/>
                        </a:rPr>
                        <a:t>41 cm | 16 in</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2760636128"/>
                  </a:ext>
                </a:extLst>
              </a:tr>
              <a:tr h="325734">
                <a:tc>
                  <a:txBody>
                    <a:bodyPr/>
                    <a:lstStyle/>
                    <a:p>
                      <a:r>
                        <a:rPr lang="en-GB" sz="1600">
                          <a:effectLst/>
                        </a:rPr>
                        <a:t>Weight</a:t>
                      </a:r>
                    </a:p>
                  </a:txBody>
                  <a:tcPr marL="79558" marR="79558" marT="39779" marB="39779" anchor="ctr"/>
                </a:tc>
                <a:tc>
                  <a:txBody>
                    <a:bodyPr/>
                    <a:lstStyle/>
                    <a:p>
                      <a:r>
                        <a:rPr lang="en-GB" sz="1600">
                          <a:effectLst/>
                        </a:rPr>
                        <a:t>20 kg | 45 lb</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994797546"/>
                  </a:ext>
                </a:extLst>
              </a:tr>
              <a:tr h="325734">
                <a:tc>
                  <a:txBody>
                    <a:bodyPr/>
                    <a:lstStyle/>
                    <a:p>
                      <a:r>
                        <a:rPr lang="en-GB" sz="1600">
                          <a:effectLst/>
                        </a:rPr>
                        <a:t>Sensors</a:t>
                      </a:r>
                    </a:p>
                  </a:txBody>
                  <a:tcPr marL="79558" marR="79558" marT="39779" marB="39779" anchor="ctr"/>
                </a:tc>
                <a:tc>
                  <a:txBody>
                    <a:bodyPr/>
                    <a:lstStyle/>
                    <a:p>
                      <a:endParaRPr lang="en-GB" sz="1600">
                        <a:effectLst/>
                      </a:endParaRP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3887716855"/>
                  </a:ext>
                </a:extLst>
              </a:tr>
              <a:tr h="325734">
                <a:tc>
                  <a:txBody>
                    <a:bodyPr/>
                    <a:lstStyle/>
                    <a:p>
                      <a:r>
                        <a:rPr lang="en-GB" sz="1600">
                          <a:effectLst/>
                        </a:rPr>
                        <a:t>Camera</a:t>
                      </a:r>
                    </a:p>
                  </a:txBody>
                  <a:tcPr marL="79558" marR="79558" marT="39779" marB="39779" anchor="ctr"/>
                </a:tc>
                <a:tc>
                  <a:txBody>
                    <a:bodyPr/>
                    <a:lstStyle/>
                    <a:p>
                      <a:r>
                        <a:rPr lang="en-GB" sz="1600">
                          <a:effectLst/>
                        </a:rPr>
                        <a:t>Intel RealSense camera</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676483003"/>
                  </a:ext>
                </a:extLst>
              </a:tr>
              <a:tr h="526185">
                <a:tc>
                  <a:txBody>
                    <a:bodyPr/>
                    <a:lstStyle/>
                    <a:p>
                      <a:endParaRPr lang="en-GB" sz="1600">
                        <a:effectLst/>
                      </a:endParaRPr>
                    </a:p>
                  </a:txBody>
                  <a:tcPr marL="79558" marR="79558" marT="39779" marB="39779" anchor="ctr"/>
                </a:tc>
                <a:tc>
                  <a:txBody>
                    <a:bodyPr/>
                    <a:lstStyle/>
                    <a:p>
                      <a:r>
                        <a:rPr lang="en-GB" sz="1600">
                          <a:effectLst/>
                        </a:rPr>
                        <a:t>Chest: Custom wide-angle 1080p</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1607814164"/>
                  </a:ext>
                </a:extLst>
              </a:tr>
              <a:tr h="526185">
                <a:tc>
                  <a:txBody>
                    <a:bodyPr/>
                    <a:lstStyle/>
                    <a:p>
                      <a:endParaRPr lang="en-GB" sz="1600">
                        <a:effectLst/>
                      </a:endParaRPr>
                    </a:p>
                  </a:txBody>
                  <a:tcPr marL="79558" marR="79558" marT="39779" marB="39779" anchor="ctr"/>
                </a:tc>
                <a:tc>
                  <a:txBody>
                    <a:bodyPr/>
                    <a:lstStyle/>
                    <a:p>
                      <a:r>
                        <a:rPr lang="en-US" sz="1600">
                          <a:effectLst/>
                        </a:rPr>
                        <a:t>Eyes: Two custom 720p HD cameras each</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2600297862"/>
                  </a:ext>
                </a:extLst>
              </a:tr>
              <a:tr h="325734">
                <a:tc>
                  <a:txBody>
                    <a:bodyPr/>
                    <a:lstStyle/>
                    <a:p>
                      <a:r>
                        <a:rPr lang="en-GB" sz="1600">
                          <a:effectLst/>
                        </a:rPr>
                        <a:t>Microphone</a:t>
                      </a:r>
                    </a:p>
                  </a:txBody>
                  <a:tcPr marL="79558" marR="79558" marT="39779" marB="39779" anchor="ctr"/>
                </a:tc>
                <a:tc>
                  <a:txBody>
                    <a:bodyPr/>
                    <a:lstStyle/>
                    <a:p>
                      <a:r>
                        <a:rPr lang="en-GB" sz="1600">
                          <a:effectLst/>
                        </a:rPr>
                        <a:t>External USB microphone</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1732433332"/>
                  </a:ext>
                </a:extLst>
              </a:tr>
              <a:tr h="526185">
                <a:tc>
                  <a:txBody>
                    <a:bodyPr/>
                    <a:lstStyle/>
                    <a:p>
                      <a:r>
                        <a:rPr lang="en-GB" sz="1600">
                          <a:effectLst/>
                        </a:rPr>
                        <a:t>Arm</a:t>
                      </a:r>
                    </a:p>
                  </a:txBody>
                  <a:tcPr marL="79558" marR="79558" marT="39779" marB="39779" anchor="ctr"/>
                </a:tc>
                <a:tc>
                  <a:txBody>
                    <a:bodyPr/>
                    <a:lstStyle/>
                    <a:p>
                      <a:r>
                        <a:rPr lang="en-US" sz="1600">
                          <a:effectLst/>
                        </a:rPr>
                        <a:t>Arm joints: joint angle sensors and force sensors</a:t>
                      </a:r>
                    </a:p>
                  </a:txBody>
                  <a:tcPr marL="79558" marR="33149" marT="58011" marB="58011" anchor="ctr"/>
                </a:tc>
                <a:tc>
                  <a:txBody>
                    <a:bodyPr/>
                    <a:lstStyle/>
                    <a:p>
                      <a:endParaRPr lang="en-GB" sz="1200">
                        <a:effectLst/>
                      </a:endParaRPr>
                    </a:p>
                  </a:txBody>
                  <a:tcPr marL="79558" marR="33149" marT="58011" marB="58011" anchor="ctr"/>
                </a:tc>
                <a:extLst>
                  <a:ext uri="{0D108BD9-81ED-4DB2-BD59-A6C34878D82A}">
                    <a16:rowId xmlns:a16="http://schemas.microsoft.com/office/drawing/2014/main" val="1749905687"/>
                  </a:ext>
                </a:extLst>
              </a:tr>
              <a:tr h="325734">
                <a:tc>
                  <a:txBody>
                    <a:bodyPr/>
                    <a:lstStyle/>
                    <a:p>
                      <a:endParaRPr lang="en-GB" sz="1600">
                        <a:effectLst/>
                      </a:endParaRPr>
                    </a:p>
                  </a:txBody>
                  <a:tcPr marL="79558" marR="79558" marT="39779" marB="39779" anchor="ctr"/>
                </a:tc>
                <a:tc>
                  <a:txBody>
                    <a:bodyPr/>
                    <a:lstStyle/>
                    <a:p>
                      <a:pPr algn="l"/>
                      <a:r>
                        <a:rPr lang="en-GB" sz="1600" b="0" dirty="0">
                          <a:solidFill>
                            <a:srgbClr val="424242"/>
                          </a:solidFill>
                          <a:effectLst/>
                        </a:rPr>
                        <a:t>Fingers: Touch sensors</a:t>
                      </a:r>
                      <a:endParaRPr lang="en-GB" sz="1600" b="0" i="0" dirty="0">
                        <a:solidFill>
                          <a:srgbClr val="424242"/>
                        </a:solidFill>
                        <a:effectLst/>
                        <a:latin typeface="PT sans" panose="020B0503020203020204" pitchFamily="34" charset="0"/>
                      </a:endParaRPr>
                    </a:p>
                  </a:txBody>
                  <a:tcPr marL="79558" marR="33149" marT="58011" marB="58011" anchor="ctr"/>
                </a:tc>
                <a:tc>
                  <a:txBody>
                    <a:bodyPr/>
                    <a:lstStyle/>
                    <a:p>
                      <a:endParaRPr lang="en-GB" sz="1200" dirty="0"/>
                    </a:p>
                  </a:txBody>
                  <a:tcPr marL="79558" marR="79558" marT="39779" marB="39779"/>
                </a:tc>
                <a:extLst>
                  <a:ext uri="{0D108BD9-81ED-4DB2-BD59-A6C34878D82A}">
                    <a16:rowId xmlns:a16="http://schemas.microsoft.com/office/drawing/2014/main" val="3543307287"/>
                  </a:ext>
                </a:extLst>
              </a:tr>
            </a:tbl>
          </a:graphicData>
        </a:graphic>
      </p:graphicFrame>
    </p:spTree>
    <p:extLst>
      <p:ext uri="{BB962C8B-B14F-4D97-AF65-F5344CB8AC3E}">
        <p14:creationId xmlns:p14="http://schemas.microsoft.com/office/powerpoint/2010/main" val="2627514987"/>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6261</TotalTime>
  <Words>6085</Words>
  <Application>Microsoft Office PowerPoint</Application>
  <PresentationFormat>On-screen Show (16:9)</PresentationFormat>
  <Paragraphs>388</Paragraphs>
  <Slides>61</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Calibri</vt:lpstr>
      <vt:lpstr>PT sans</vt:lpstr>
      <vt:lpstr>Georgia</vt:lpstr>
      <vt:lpstr>PT sans</vt:lpstr>
      <vt:lpstr>Arial</vt:lpstr>
      <vt:lpstr>Segoe UI Semibold</vt:lpstr>
      <vt:lpstr>Source Sans Pro</vt:lpstr>
      <vt:lpstr>Segoe UI Variable Text Semibold</vt:lpstr>
      <vt:lpstr>Roboto Slab</vt:lpstr>
      <vt:lpstr>Arial</vt:lpstr>
      <vt:lpstr>Roboto</vt:lpstr>
      <vt:lpstr>Inter</vt:lpstr>
      <vt:lpstr>Lato</vt:lpstr>
      <vt:lpstr>Cordelia template</vt:lpstr>
      <vt:lpstr>PowerPoint Presentation</vt:lpstr>
      <vt:lpstr>PowerPoint Presentation</vt:lpstr>
      <vt:lpstr>PowerPoint Presentation</vt:lpstr>
      <vt:lpstr>John McCarthy, a professor emeritus of computer science at Stanford, the man who coined the term "artificial intelligence" and subsequently went on to define the field for more than five decades, died suddenly at his home in Stanford in the early morning Monday, Oct. 25-Oct-2011</vt:lpstr>
      <vt:lpstr>PowerPoint Presentation</vt:lpstr>
      <vt:lpstr>What is Artificial Intelligence (AI)?</vt:lpstr>
      <vt:lpstr>Examples of AI-Artificial Intelligence </vt:lpstr>
      <vt:lpstr>Examples of AI-Artificial Intelligence </vt:lpstr>
      <vt:lpstr>Specifications</vt:lpstr>
      <vt:lpstr>Specifications</vt:lpstr>
      <vt:lpstr>PowerPoint Presentation</vt:lpstr>
      <vt:lpstr>Examples of AI-Artificial Intelligence </vt:lpstr>
      <vt:lpstr>Examples of AI-Artificial Intelligence </vt:lpstr>
      <vt:lpstr>Examples of AI-Artificial Intelligence </vt:lpstr>
      <vt:lpstr>Examples of AI-Artificial Intelligence </vt:lpstr>
      <vt:lpstr>Examples of AI-Artificial Intelligence </vt:lpstr>
      <vt:lpstr>Examples of AI-Artificial Intelligence </vt:lpstr>
      <vt:lpstr>Goals of Artificial Intelligence  </vt:lpstr>
      <vt:lpstr>PowerPoint Presentation</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Real World Examples Machine Learning</vt:lpstr>
      <vt:lpstr>What is Data?</vt:lpstr>
      <vt:lpstr>What is Messy Data?</vt:lpstr>
      <vt:lpstr>What is information?</vt:lpstr>
      <vt:lpstr>Anomalies in Dataset</vt:lpstr>
      <vt:lpstr>Data Preprocessing Activities</vt:lpstr>
      <vt:lpstr>Stages of Data Preprocessing</vt:lpstr>
      <vt:lpstr>PowerPoint Presentation</vt:lpstr>
      <vt:lpstr>Data Analysis</vt:lpstr>
      <vt:lpstr>PowerPoint Presentation</vt:lpstr>
      <vt:lpstr>What is Data Analysis?</vt:lpstr>
      <vt:lpstr>Need for Data Analysis</vt:lpstr>
      <vt:lpstr>Data Science</vt:lpstr>
      <vt:lpstr>What is Data Science?</vt:lpstr>
      <vt:lpstr>Why Data Science?</vt:lpstr>
      <vt:lpstr>Data Science applications and examples</vt:lpstr>
      <vt:lpstr>PowerPoint Presentation</vt:lpstr>
      <vt:lpstr>Data Science Life Cycle</vt:lpstr>
      <vt:lpstr>PowerPoint Presentation</vt:lpstr>
      <vt:lpstr>PowerPoint Presentation</vt:lpstr>
      <vt:lpstr>PowerPoint Presentation</vt:lpstr>
      <vt:lpstr>PowerPoint Presentation</vt:lpstr>
      <vt:lpstr>Data Exploration</vt:lpstr>
      <vt:lpstr>Data Preparation</vt:lpstr>
      <vt:lpstr>Structured Data vs. Semi-Structured Data vs. Unstructured Data</vt:lpstr>
      <vt:lpstr>PowerPoint Presentation</vt:lpstr>
      <vt:lpstr>Quantitative Data vs. Qualitative Data</vt:lpstr>
      <vt:lpstr>Four Levels of Data</vt:lpstr>
      <vt:lpstr>PowerPoint Presentation</vt:lpstr>
      <vt:lpstr>About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Mansi Pathak</dc:creator>
  <cp:lastModifiedBy>Manoj</cp:lastModifiedBy>
  <cp:revision>112</cp:revision>
  <dcterms:modified xsi:type="dcterms:W3CDTF">2023-09-14T15:01:37Z</dcterms:modified>
</cp:coreProperties>
</file>